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7" r:id="rId3"/>
    <p:sldId id="332" r:id="rId4"/>
    <p:sldId id="307" r:id="rId5"/>
    <p:sldId id="380" r:id="rId6"/>
    <p:sldId id="329" r:id="rId7"/>
    <p:sldId id="381" r:id="rId8"/>
    <p:sldId id="333" r:id="rId9"/>
    <p:sldId id="339" r:id="rId10"/>
    <p:sldId id="322" r:id="rId11"/>
    <p:sldId id="336" r:id="rId12"/>
    <p:sldId id="382" r:id="rId13"/>
    <p:sldId id="341" r:id="rId14"/>
    <p:sldId id="383" r:id="rId15"/>
    <p:sldId id="395" r:id="rId16"/>
    <p:sldId id="342" r:id="rId17"/>
    <p:sldId id="340" r:id="rId18"/>
    <p:sldId id="385" r:id="rId19"/>
    <p:sldId id="349" r:id="rId20"/>
    <p:sldId id="384" r:id="rId21"/>
    <p:sldId id="343" r:id="rId22"/>
    <p:sldId id="344" r:id="rId23"/>
    <p:sldId id="386" r:id="rId24"/>
    <p:sldId id="334" r:id="rId25"/>
    <p:sldId id="350" r:id="rId26"/>
    <p:sldId id="351" r:id="rId27"/>
    <p:sldId id="387" r:id="rId28"/>
    <p:sldId id="352" r:id="rId29"/>
    <p:sldId id="348" r:id="rId30"/>
    <p:sldId id="388" r:id="rId31"/>
    <p:sldId id="355" r:id="rId32"/>
    <p:sldId id="389" r:id="rId33"/>
    <p:sldId id="353" r:id="rId34"/>
    <p:sldId id="335" r:id="rId35"/>
    <p:sldId id="347" r:id="rId36"/>
    <p:sldId id="390" r:id="rId37"/>
    <p:sldId id="356" r:id="rId38"/>
    <p:sldId id="364" r:id="rId39"/>
    <p:sldId id="367" r:id="rId40"/>
    <p:sldId id="392" r:id="rId41"/>
    <p:sldId id="366" r:id="rId42"/>
    <p:sldId id="391" r:id="rId43"/>
    <p:sldId id="357" r:id="rId44"/>
    <p:sldId id="393" r:id="rId45"/>
    <p:sldId id="365" r:id="rId46"/>
    <p:sldId id="394" r:id="rId47"/>
    <p:sldId id="379" r:id="rId48"/>
    <p:sldId id="337" r:id="rId49"/>
    <p:sldId id="368" r:id="rId50"/>
    <p:sldId id="369" r:id="rId51"/>
    <p:sldId id="370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9"/>
    <a:srgbClr val="FAF1E2"/>
    <a:srgbClr val="FFCC26"/>
    <a:srgbClr val="D6DCBA"/>
    <a:srgbClr val="D1BFB1"/>
    <a:srgbClr val="F58322"/>
    <a:srgbClr val="A69288"/>
    <a:srgbClr val="99DFDD"/>
    <a:srgbClr val="C4EECA"/>
    <a:srgbClr val="FFF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88" autoAdjust="0"/>
    <p:restoredTop sz="94660"/>
  </p:normalViewPr>
  <p:slideViewPr>
    <p:cSldViewPr snapToGrid="0">
      <p:cViewPr varScale="1">
        <p:scale>
          <a:sx n="84" d="100"/>
          <a:sy n="84" d="100"/>
        </p:scale>
        <p:origin x="2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485CC-C04B-4DBB-8DE9-CEF7986ED057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B8191-3E7A-4A80-97D3-740BD83E1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5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485CC-C04B-4DBB-8DE9-CEF7986ED057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B8191-3E7A-4A80-97D3-740BD83E1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93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485CC-C04B-4DBB-8DE9-CEF7986ED057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B8191-3E7A-4A80-97D3-740BD83E1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08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485CC-C04B-4DBB-8DE9-CEF7986ED057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B8191-3E7A-4A80-97D3-740BD83E1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21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485CC-C04B-4DBB-8DE9-CEF7986ED057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B8191-3E7A-4A80-97D3-740BD83E1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53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485CC-C04B-4DBB-8DE9-CEF7986ED057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B8191-3E7A-4A80-97D3-740BD83E1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18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485CC-C04B-4DBB-8DE9-CEF7986ED057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B8191-3E7A-4A80-97D3-740BD83E1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4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485CC-C04B-4DBB-8DE9-CEF7986ED057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B8191-3E7A-4A80-97D3-740BD83E1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77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485CC-C04B-4DBB-8DE9-CEF7986ED057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B8191-3E7A-4A80-97D3-740BD83E1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26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485CC-C04B-4DBB-8DE9-CEF7986ED057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B8191-3E7A-4A80-97D3-740BD83E1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44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485CC-C04B-4DBB-8DE9-CEF7986ED057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B8191-3E7A-4A80-97D3-740BD83E1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485CC-C04B-4DBB-8DE9-CEF7986ED057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B8191-3E7A-4A80-97D3-740BD83E1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8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70185" y="-291282"/>
            <a:ext cx="8651630" cy="7440563"/>
          </a:xfrm>
          <a:prstGeom prst="ellipse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5185587"/>
            <a:ext cx="12192000" cy="1147721"/>
          </a:xfrm>
          <a:prstGeom prst="rect">
            <a:avLst/>
          </a:prstGeom>
          <a:solidFill>
            <a:srgbClr val="FFCC26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16257" y="1981970"/>
            <a:ext cx="6890797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CC2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Prominent</a:t>
            </a:r>
          </a:p>
          <a:p>
            <a:pPr algn="ctr"/>
            <a:r>
              <a:rPr lang="en-US" sz="96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CC2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Religions</a:t>
            </a:r>
            <a:endParaRPr lang="en-US" sz="9600" b="1" cap="none" spc="0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FFCC2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8638" y="5222856"/>
            <a:ext cx="9566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Judaism, Christianity, </a:t>
            </a:r>
          </a:p>
          <a:p>
            <a:pPr algn="ctr"/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and Islam (Sunni &amp; Shia)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12984" y="1140889"/>
            <a:ext cx="9566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Southwest Asia’s</a:t>
            </a:r>
          </a:p>
        </p:txBody>
      </p:sp>
    </p:spTree>
    <p:extLst>
      <p:ext uri="{BB962C8B-B14F-4D97-AF65-F5344CB8AC3E}">
        <p14:creationId xmlns:p14="http://schemas.microsoft.com/office/powerpoint/2010/main" val="622712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" t="5374" r="3653" b="5871"/>
          <a:stretch/>
        </p:blipFill>
        <p:spPr>
          <a:xfrm>
            <a:off x="614212" y="0"/>
            <a:ext cx="10963575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-1049965" y="3281023"/>
            <a:ext cx="6284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G Second Chances Solid" panose="02000000000000000000" pitchFamily="2" charset="0"/>
                <a:ea typeface="KBScaredStraight" panose="02000603000000000000" pitchFamily="2" charset="0"/>
              </a:rPr>
              <a:t>Abraham’s Journey</a:t>
            </a:r>
          </a:p>
        </p:txBody>
      </p:sp>
    </p:spTree>
    <p:extLst>
      <p:ext uri="{BB962C8B-B14F-4D97-AF65-F5344CB8AC3E}">
        <p14:creationId xmlns:p14="http://schemas.microsoft.com/office/powerpoint/2010/main" val="2040253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02870" y="-109977"/>
            <a:ext cx="451758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Moses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Moses is considered a great prophet (a person who receives messages from God).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Moses led Israelites out of Egypt and away from slavery to Israel.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Jews believe that God gave Moses the Ten Commandments, a code of moral law to live by.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The Ten Commandments are found in the Jewish holy book called the Torah, which are the written laws of the Jews.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159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821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85014" y="-109977"/>
            <a:ext cx="735329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Jerusalem</a:t>
            </a:r>
            <a:endParaRPr lang="en-US" sz="10000" b="1" cap="none" spc="0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F58322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1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The Israelites (now called Hebrews) claimed the city of Jerusalem and built a holy temple there.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1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1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Between 700-500 BCE, Roman invaders captured Jerusalem and destroyed the temple.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1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Today, the only remaining part of the temple is the Western Wall, known as the Wailing Wall.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1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It is one of the most sacred sites recognized by the Jewish faith.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14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62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900459" y="504686"/>
            <a:ext cx="6284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G Second Chances Solid" panose="02000000000000000000" pitchFamily="2" charset="0"/>
                <a:ea typeface="KBScaredStraight" panose="02000603000000000000" pitchFamily="2" charset="0"/>
              </a:rPr>
              <a:t>Western Wall</a:t>
            </a:r>
          </a:p>
        </p:txBody>
      </p:sp>
      <p:sp>
        <p:nvSpPr>
          <p:cNvPr id="8" name="Down Arrow 7"/>
          <p:cNvSpPr/>
          <p:nvPr/>
        </p:nvSpPr>
        <p:spPr>
          <a:xfrm>
            <a:off x="7844848" y="1167467"/>
            <a:ext cx="395785" cy="1119116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93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612" y="0"/>
            <a:ext cx="5223867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160967" y="2281971"/>
            <a:ext cx="25275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Prayers &amp; wishes stuck into cracks of the Western Wall</a:t>
            </a:r>
          </a:p>
        </p:txBody>
      </p:sp>
    </p:spTree>
    <p:extLst>
      <p:ext uri="{BB962C8B-B14F-4D97-AF65-F5344CB8AC3E}">
        <p14:creationId xmlns:p14="http://schemas.microsoft.com/office/powerpoint/2010/main" val="3215153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67838" y="-109977"/>
            <a:ext cx="638764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Diaspora</a:t>
            </a:r>
            <a:endParaRPr lang="en-US" sz="10000" b="1" cap="none" spc="0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F58322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Jews were forced out of Israel and moved to many places all over the world.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This is called diaspora, or spreading out of Jews.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The Jewish people did not return to their homeland until the modern state of Israel was created in 1948.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219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64071" y="-109977"/>
            <a:ext cx="579517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Judaism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There are over </a:t>
            </a:r>
            <a:r>
              <a:rPr lang="en-US" sz="32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15 million followers </a:t>
            </a: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worldwide.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Jews worship in synagogues and temples.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They believe that a messiah (savior) will lead them to the Promised Land.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Jews believe in justice and righteousness.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“What is hateful to you, do not to your neighbor.”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829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53717" y="5955040"/>
            <a:ext cx="6284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KBScaredStraight" panose="02000603000000000000" pitchFamily="2" charset="0"/>
                <a:ea typeface="KBScaredStraight" panose="02000603000000000000" pitchFamily="2" charset="0"/>
              </a:rPr>
              <a:t>Hurva</a:t>
            </a:r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 Synagogue, Jerusalem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65125"/>
            <a:ext cx="7315200" cy="5486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646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00778" y="-109977"/>
            <a:ext cx="692176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Holy Book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The sacred book is called the </a:t>
            </a:r>
            <a:r>
              <a:rPr lang="en-US" sz="3200" dirty="0" err="1">
                <a:latin typeface="KBScaredStraight" panose="02000603000000000000" pitchFamily="2" charset="0"/>
                <a:ea typeface="KBScaredStraight" panose="02000603000000000000" pitchFamily="2" charset="0"/>
              </a:rPr>
              <a:t>Tanuch</a:t>
            </a: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, and it is a collection of writings compiled over a period of time.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There are three parts to the book: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Torah</a:t>
            </a: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 – this is the most sacred part, it contains what Moses delivered to the Israelites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Eight books of psalms and proverbs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Talmud</a:t>
            </a: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 – writings on Jewish law, history, and folklore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602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6437" y="0"/>
            <a:ext cx="11211950" cy="6915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400" dirty="0">
              <a:latin typeface="KG Second Chances Solid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dirty="0">
                <a:latin typeface="KG Second Chances Solid" panose="02000000000000000000" pitchFamily="2" charset="0"/>
              </a:rPr>
              <a:t>Standards</a:t>
            </a:r>
          </a:p>
          <a:p>
            <a:endParaRPr lang="en-US" sz="2000" b="1" dirty="0"/>
          </a:p>
          <a:p>
            <a:r>
              <a:rPr lang="en-US" sz="36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SS7G8 The student will describe the diverse cultures of the people who live in Southwest Asia (Middle East). </a:t>
            </a:r>
            <a:endParaRPr lang="en-US" sz="36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c. Compare and contrast the prominent religions in Southwest Asia (Middle East): Judaism, Islam, and Christianity. </a:t>
            </a:r>
          </a:p>
          <a:p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d. Explain the reason for the division between Sunni and Shia Muslims. </a:t>
            </a:r>
          </a:p>
          <a:p>
            <a:endParaRPr lang="en-US" sz="3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endParaRPr lang="en-US" sz="2800" dirty="0"/>
          </a:p>
        </p:txBody>
      </p:sp>
      <p:sp>
        <p:nvSpPr>
          <p:cNvPr id="3" name="Rounded Rectangle 2"/>
          <p:cNvSpPr/>
          <p:nvPr/>
        </p:nvSpPr>
        <p:spPr>
          <a:xfrm>
            <a:off x="212271" y="146957"/>
            <a:ext cx="11789229" cy="6498772"/>
          </a:xfrm>
          <a:prstGeom prst="roundRect">
            <a:avLst/>
          </a:prstGeom>
          <a:noFill/>
          <a:ln w="57150">
            <a:solidFill>
              <a:schemeClr val="tx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07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53716" y="5969655"/>
            <a:ext cx="6284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The Torah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173" y="1143000"/>
            <a:ext cx="6987653" cy="4572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6158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44651" y="-109977"/>
            <a:ext cx="603402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Holidays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Hanukkah</a:t>
            </a: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 celebrates a victory where the Jews were able to keep their religion after being captured by Greeks.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Jews were able to keep the Temple lit for 8 days despite only having enough lamp oil for 1 day.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Passover</a:t>
            </a: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 celebrates the exodus of the Hebrews from Egypt.</a:t>
            </a:r>
            <a:endParaRPr lang="en-US" sz="28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704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44651" y="-109977"/>
            <a:ext cx="603402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Holidays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Rosh Hashanah </a:t>
            </a: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celebrates the Jewish new year.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Yom Kippur </a:t>
            </a: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is known as the “Day of Atonement” (asking for forgiveness of sins).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It is the holiest day for Jews.</a:t>
            </a:r>
          </a:p>
          <a:p>
            <a:pPr lvl="2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No work is allowed on this day and much of the day is spent in synagogue.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Many Jews fast during this day.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730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53717" y="5930077"/>
            <a:ext cx="6284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Prayers at the Western Wall during Yom Kippur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458" y="365125"/>
            <a:ext cx="8223084" cy="5486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2201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31629" y="1248505"/>
            <a:ext cx="10128739" cy="4360985"/>
          </a:xfrm>
          <a:prstGeom prst="ellipse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22712" y="2228670"/>
            <a:ext cx="974657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CC2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Christianity</a:t>
            </a:r>
          </a:p>
        </p:txBody>
      </p:sp>
    </p:spTree>
    <p:extLst>
      <p:ext uri="{BB962C8B-B14F-4D97-AF65-F5344CB8AC3E}">
        <p14:creationId xmlns:p14="http://schemas.microsoft.com/office/powerpoint/2010/main" val="4245053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83465" y="-109977"/>
            <a:ext cx="815640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Christianity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Christianity has its roots in Judaism.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Christians believe in </a:t>
            </a:r>
            <a:r>
              <a:rPr lang="en-US" sz="36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Jesus</a:t>
            </a: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, a carpenter  who began to travel and teach new ideas about Judaism around 30 CE.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He believed that the old laws of Judaism should be replaced by a simple system based on love and kindness.</a:t>
            </a:r>
          </a:p>
        </p:txBody>
      </p:sp>
    </p:spTree>
    <p:extLst>
      <p:ext uri="{BB962C8B-B14F-4D97-AF65-F5344CB8AC3E}">
        <p14:creationId xmlns:p14="http://schemas.microsoft.com/office/powerpoint/2010/main" val="764613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53929" y="-109977"/>
            <a:ext cx="381546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Jesus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16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Jesus performed miracles and after people saw the results, they became followers.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He laid his hands on people and could heal them.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0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Jesus used parables (stories that teach lessons) to link his teachings to people’s everyday lives.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Jesus soon gained a large following.</a:t>
            </a:r>
          </a:p>
        </p:txBody>
      </p:sp>
    </p:spTree>
    <p:extLst>
      <p:ext uri="{BB962C8B-B14F-4D97-AF65-F5344CB8AC3E}">
        <p14:creationId xmlns:p14="http://schemas.microsoft.com/office/powerpoint/2010/main" val="994941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53717" y="5930077"/>
            <a:ext cx="6284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Sermon on the Mount </a:t>
            </a:r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– </a:t>
            </a:r>
          </a:p>
          <a:p>
            <a:pPr algn="ctr"/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Carl Bloch, 1890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28" y="228259"/>
            <a:ext cx="4889821" cy="5486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9279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85716" y="-109977"/>
            <a:ext cx="5751896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Messiah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1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Jesus was not popular with Jewish leaders.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1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They did not want him to threaten their power and had the Romans arrest him.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1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Jesus was crucified at the age of 33.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1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1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Christians believe that Jesus rose from the dead and went to heaven three days later.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1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They saw the Resurrection as a sign that Jesus was the Messiah (or savior).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1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This date, </a:t>
            </a:r>
            <a:r>
              <a:rPr lang="en-US" sz="31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33 CE</a:t>
            </a:r>
            <a:r>
              <a:rPr lang="en-US" sz="31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, is the beginning of Christianity.</a:t>
            </a:r>
          </a:p>
        </p:txBody>
      </p:sp>
    </p:spTree>
    <p:extLst>
      <p:ext uri="{BB962C8B-B14F-4D97-AF65-F5344CB8AC3E}">
        <p14:creationId xmlns:p14="http://schemas.microsoft.com/office/powerpoint/2010/main" val="1303618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97414" y="-109977"/>
            <a:ext cx="692850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Christians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There are about 2.1 billion Christians worldwide.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20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Christians are grouped by many denominations.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Examples include Catholicism, Orthodoxy, and Protestantism.</a:t>
            </a:r>
          </a:p>
          <a:p>
            <a:pPr marL="1143000" lvl="1" indent="-685800">
              <a:buFont typeface="Courier New" panose="02070309020205020404" pitchFamily="49" charset="0"/>
              <a:buChar char="o"/>
            </a:pPr>
            <a:endParaRPr lang="en-US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All denominations of Christians follow the teachings of Jesus.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Christians worship in churches and chapels. </a:t>
            </a:r>
          </a:p>
        </p:txBody>
      </p:sp>
    </p:spTree>
    <p:extLst>
      <p:ext uri="{BB962C8B-B14F-4D97-AF65-F5344CB8AC3E}">
        <p14:creationId xmlns:p14="http://schemas.microsoft.com/office/powerpoint/2010/main" val="4256758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70185" y="-291282"/>
            <a:ext cx="8651630" cy="7440563"/>
          </a:xfrm>
          <a:prstGeom prst="ellipse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5185587"/>
            <a:ext cx="12192000" cy="1147721"/>
          </a:xfrm>
          <a:prstGeom prst="rect">
            <a:avLst/>
          </a:prstGeom>
          <a:solidFill>
            <a:srgbClr val="FFCC26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16257" y="1981970"/>
            <a:ext cx="6890797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CC2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Prominent</a:t>
            </a:r>
          </a:p>
          <a:p>
            <a:pPr algn="ctr"/>
            <a:r>
              <a:rPr lang="en-US" sz="96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CC2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Religions</a:t>
            </a:r>
            <a:endParaRPr lang="en-US" sz="9600" b="1" cap="none" spc="0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FFCC2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8638" y="5222856"/>
            <a:ext cx="9566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Judaism, Christianity, </a:t>
            </a:r>
          </a:p>
          <a:p>
            <a:pPr algn="ctr"/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and Islam (Sunni &amp; Shia)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12984" y="1140889"/>
            <a:ext cx="9566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Southwest Asia’s</a:t>
            </a:r>
          </a:p>
        </p:txBody>
      </p:sp>
    </p:spTree>
    <p:extLst>
      <p:ext uri="{BB962C8B-B14F-4D97-AF65-F5344CB8AC3E}">
        <p14:creationId xmlns:p14="http://schemas.microsoft.com/office/powerpoint/2010/main" val="40246827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910" y="0"/>
            <a:ext cx="9642179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951631" y="103515"/>
            <a:ext cx="83387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St. Peter’s Basilica, Vatican City</a:t>
            </a:r>
          </a:p>
          <a:p>
            <a:pPr algn="ctr"/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(Built from 1506-1626 with Michelangelo among the architects)</a:t>
            </a:r>
          </a:p>
        </p:txBody>
      </p:sp>
    </p:spTree>
    <p:extLst>
      <p:ext uri="{BB962C8B-B14F-4D97-AF65-F5344CB8AC3E}">
        <p14:creationId xmlns:p14="http://schemas.microsoft.com/office/powerpoint/2010/main" val="468065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00786" y="-109977"/>
            <a:ext cx="692176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Holy Book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The </a:t>
            </a:r>
            <a:r>
              <a:rPr lang="en-US" sz="32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Bible</a:t>
            </a: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 is the main holy book for Christians.</a:t>
            </a:r>
          </a:p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It consists of:</a:t>
            </a:r>
          </a:p>
          <a:p>
            <a:pPr marL="571500" indent="-571500">
              <a:lnSpc>
                <a:spcPct val="90000"/>
              </a:lnSpc>
              <a:buFont typeface="+mj-lt"/>
              <a:buAutoNum type="arabicPeriod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The Old Testament -- contains the Ten Commandments</a:t>
            </a:r>
          </a:p>
          <a:p>
            <a:pPr marL="571500" indent="-571500">
              <a:lnSpc>
                <a:spcPct val="90000"/>
              </a:lnSpc>
              <a:buFont typeface="+mj-lt"/>
              <a:buAutoNum type="arabicPeriod"/>
            </a:pPr>
            <a:endParaRPr lang="en-US" sz="3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lnSpc>
                <a:spcPct val="90000"/>
              </a:lnSpc>
              <a:buFont typeface="+mj-lt"/>
              <a:buAutoNum type="arabicPeriod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The New Testament -- about Jesus and his teachings</a:t>
            </a:r>
          </a:p>
        </p:txBody>
      </p:sp>
    </p:spTree>
    <p:extLst>
      <p:ext uri="{BB962C8B-B14F-4D97-AF65-F5344CB8AC3E}">
        <p14:creationId xmlns:p14="http://schemas.microsoft.com/office/powerpoint/2010/main" val="335279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53717" y="5930077"/>
            <a:ext cx="6284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Gutenberg Bible – 1450s</a:t>
            </a:r>
          </a:p>
          <a:p>
            <a:pPr algn="ctr"/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(The first printed book)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79" y="365125"/>
            <a:ext cx="8778240" cy="5486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02768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44654" y="-109977"/>
            <a:ext cx="603402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Holidays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658506"/>
            <a:ext cx="99599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Christmas</a:t>
            </a: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 is the celebration of the birth of Jesus and is observed on December 25</a:t>
            </a:r>
            <a:r>
              <a:rPr lang="en-US" sz="3200" baseline="300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</a:t>
            </a: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.</a:t>
            </a:r>
          </a:p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Easter</a:t>
            </a: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 celebrates the death and resurrection of Jesus.</a:t>
            </a:r>
          </a:p>
        </p:txBody>
      </p:sp>
    </p:spTree>
    <p:extLst>
      <p:ext uri="{BB962C8B-B14F-4D97-AF65-F5344CB8AC3E}">
        <p14:creationId xmlns:p14="http://schemas.microsoft.com/office/powerpoint/2010/main" val="2470578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31629" y="1248505"/>
            <a:ext cx="10128739" cy="4360985"/>
          </a:xfrm>
          <a:prstGeom prst="ellipse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13828" y="2228670"/>
            <a:ext cx="5564344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CC2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Islam</a:t>
            </a:r>
            <a:endParaRPr lang="en-US" sz="15000" b="1" cap="none" spc="0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FFCC26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911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75571" y="-109977"/>
            <a:ext cx="377218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Islam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Islam began around </a:t>
            </a:r>
            <a:r>
              <a:rPr lang="en-US" sz="28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622 CE </a:t>
            </a:r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in Southwest Asia.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In Arabic, </a:t>
            </a:r>
            <a:r>
              <a:rPr lang="en-US" sz="2800" i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Islam</a:t>
            </a:r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 means “surrender to the will of Allah” (God).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Followers of Islam are called Muslims, and the founder is </a:t>
            </a:r>
            <a:r>
              <a:rPr lang="en-US" sz="28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Muhammad</a:t>
            </a:r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Muslims believe that there is only one god (Allah) and that Muhammad is the last and greatest prophet of Islam.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Other prophets include Abraham, Moses, &amp; Jesus. </a:t>
            </a:r>
          </a:p>
        </p:txBody>
      </p:sp>
    </p:spTree>
    <p:extLst>
      <p:ext uri="{BB962C8B-B14F-4D97-AF65-F5344CB8AC3E}">
        <p14:creationId xmlns:p14="http://schemas.microsoft.com/office/powerpoint/2010/main" val="2044736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73707" y="5930077"/>
            <a:ext cx="98263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The Kaaba at al-Haram Mosque (Mecca, Saudi Arabia) is the center of Islam.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443677"/>
            <a:ext cx="7315200" cy="5486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9508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47210" y="-109977"/>
            <a:ext cx="842891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Muhammad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In 610 CE, Muhammad was an Arab merchant in </a:t>
            </a:r>
            <a:r>
              <a:rPr lang="en-US" sz="26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Mecca</a:t>
            </a:r>
            <a:r>
              <a:rPr lang="en-US" sz="2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 who was concerned about how rich merchants refused to help the needy.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16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He went to meditate on this in the Cave of </a:t>
            </a:r>
            <a:r>
              <a:rPr lang="en-US" sz="2600" dirty="0" err="1">
                <a:latin typeface="KBScaredStraight" panose="02000603000000000000" pitchFamily="2" charset="0"/>
                <a:ea typeface="KBScaredStraight" panose="02000603000000000000" pitchFamily="2" charset="0"/>
              </a:rPr>
              <a:t>Hira</a:t>
            </a:r>
            <a:r>
              <a:rPr lang="en-US" sz="2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.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While there, Muhammad received a message from the angel Gabriel, the messenger of Allah.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endParaRPr lang="en-US" sz="16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Muhammad became known as a prophet of Allah, and he continued to receive messages until his death.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These messages form the basis of Islam and were eventually written into the </a:t>
            </a:r>
            <a:r>
              <a:rPr lang="en-US" sz="26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Qur’an</a:t>
            </a:r>
            <a:r>
              <a:rPr lang="en-US" sz="2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 (the Muslim holy book).</a:t>
            </a:r>
          </a:p>
        </p:txBody>
      </p:sp>
    </p:spTree>
    <p:extLst>
      <p:ext uri="{BB962C8B-B14F-4D97-AF65-F5344CB8AC3E}">
        <p14:creationId xmlns:p14="http://schemas.microsoft.com/office/powerpoint/2010/main" val="1401819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47210" y="-109977"/>
            <a:ext cx="8428911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Muhammad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9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Eventually, others began to listen to Muhammad’s messages and this angered Mecca’s rulers.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9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They threatened to kill Muhammad, so he &amp; several hundred of his followers fled to nearby </a:t>
            </a:r>
            <a:r>
              <a:rPr lang="en-US" sz="29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Medina</a:t>
            </a:r>
            <a:r>
              <a:rPr lang="en-US" sz="29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29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9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Muhammad became a political and spiritual leader in Medina.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9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Eventually, all of the Arabian Peninsula came to accept Muhammad’s teachings and turned to Islam.</a:t>
            </a:r>
          </a:p>
        </p:txBody>
      </p:sp>
    </p:spTree>
    <p:extLst>
      <p:ext uri="{BB962C8B-B14F-4D97-AF65-F5344CB8AC3E}">
        <p14:creationId xmlns:p14="http://schemas.microsoft.com/office/powerpoint/2010/main" val="3013203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55794" y="-109977"/>
            <a:ext cx="661174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Followers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9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Muhammad died in 632 CE, but Islam continued to spread.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9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Muslim armies conquered empires throughout Southwest Asia, Northern Africa, and the Iberian Peninsula (Europe).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29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9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Today, there are 1.2 billion Muslims worldwide.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9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1 in every 5 people in the world is Muslim.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endParaRPr lang="en-US" sz="29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9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It’s the second largest religion in the world (behind Christianity).</a:t>
            </a:r>
          </a:p>
        </p:txBody>
      </p:sp>
    </p:spTree>
    <p:extLst>
      <p:ext uri="{BB962C8B-B14F-4D97-AF65-F5344CB8AC3E}">
        <p14:creationId xmlns:p14="http://schemas.microsoft.com/office/powerpoint/2010/main" val="3751628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54548" y="-109977"/>
            <a:ext cx="861421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Monotheism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Judaism, Christianity, &amp; Islam are prominent religions practiced in Southwest Asia.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90% of the region’s population practices Islam, 4% are Christian, and 2% follow Judaism.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Followers of each practice </a:t>
            </a:r>
            <a:r>
              <a:rPr lang="en-US" sz="32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monotheism</a:t>
            </a: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, a belief in one god.</a:t>
            </a:r>
          </a:p>
          <a:p>
            <a:pPr>
              <a:buFont typeface="Monotype Sorts" pitchFamily="48" charset="2"/>
              <a:buNone/>
            </a:pPr>
            <a:endParaRPr lang="en-US" sz="3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algn="ctr">
              <a:buFont typeface="Monotype Sorts" pitchFamily="48" charset="2"/>
              <a:buNone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What else do they have in common?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7160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24000" y="0"/>
            <a:ext cx="6284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The Kaaba at al-Haram Mosque during the start of Hajj</a:t>
            </a:r>
          </a:p>
        </p:txBody>
      </p:sp>
    </p:spTree>
    <p:extLst>
      <p:ext uri="{BB962C8B-B14F-4D97-AF65-F5344CB8AC3E}">
        <p14:creationId xmlns:p14="http://schemas.microsoft.com/office/powerpoint/2010/main" val="643052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00785" y="-109977"/>
            <a:ext cx="692176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Holy Book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The Muslim holy book is the </a:t>
            </a:r>
            <a:r>
              <a:rPr lang="en-US" sz="36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Qur’an</a:t>
            </a: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 (Koran).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It states how people should live their lives.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36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It describes the Five Pillars of Faith (obligations all Muslims must fulfill in their lifetime).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29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504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53717" y="5930077"/>
            <a:ext cx="6284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Reading the Qur’an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439" y="205143"/>
            <a:ext cx="3881120" cy="5486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0184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82347" y="-109977"/>
            <a:ext cx="95586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5 Pillars of Faith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407062"/>
            <a:ext cx="99599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90000"/>
              </a:lnSpc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(the main duties of Muslims)</a:t>
            </a:r>
          </a:p>
          <a:p>
            <a:pPr lvl="1" algn="ctr">
              <a:lnSpc>
                <a:spcPct val="90000"/>
              </a:lnSpc>
            </a:pPr>
            <a:endParaRPr lang="en-US" sz="36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lvl="2">
              <a:lnSpc>
                <a:spcPct val="90000"/>
              </a:lnSpc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1. Daily prayer,</a:t>
            </a:r>
          </a:p>
          <a:p>
            <a:pPr lvl="2">
              <a:lnSpc>
                <a:spcPct val="90000"/>
              </a:lnSpc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2. Giving to charity,</a:t>
            </a:r>
          </a:p>
          <a:p>
            <a:pPr lvl="2">
              <a:lnSpc>
                <a:spcPct val="90000"/>
              </a:lnSpc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3. Belief in and submission to one God (Allah),</a:t>
            </a:r>
          </a:p>
          <a:p>
            <a:pPr lvl="2">
              <a:lnSpc>
                <a:spcPct val="90000"/>
              </a:lnSpc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4. Fasting during the month of Ramadan,</a:t>
            </a:r>
          </a:p>
          <a:p>
            <a:pPr lvl="2">
              <a:lnSpc>
                <a:spcPct val="90000"/>
              </a:lnSpc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5. and a pilgrimage (hajj) to Mecca once in a lifetime.</a:t>
            </a:r>
          </a:p>
        </p:txBody>
      </p:sp>
    </p:spTree>
    <p:extLst>
      <p:ext uri="{BB962C8B-B14F-4D97-AF65-F5344CB8AC3E}">
        <p14:creationId xmlns:p14="http://schemas.microsoft.com/office/powerpoint/2010/main" val="41554332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41" y="0"/>
            <a:ext cx="7838917" cy="7093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19893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44654" y="-109977"/>
            <a:ext cx="603402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Holidays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Ramadan</a:t>
            </a: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 celebrates the time when the Qur’an was revealed to Muhammad.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It’s the 9</a:t>
            </a:r>
            <a:r>
              <a:rPr lang="en-US" sz="3600" baseline="300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</a:t>
            </a: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 month of the Islamic calendar, and lasts for 29-30 days.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Muslims fast during daylight hours during this month.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Prayer, reading the Qur’an, and charity are important parts of Ramadan.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29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243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605" y="235424"/>
            <a:ext cx="9272789" cy="5486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213946" y="5903893"/>
            <a:ext cx="9272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Boys reading the Qur’an at a mosque during Ramadan</a:t>
            </a:r>
          </a:p>
        </p:txBody>
      </p:sp>
    </p:spTree>
    <p:extLst>
      <p:ext uri="{BB962C8B-B14F-4D97-AF65-F5344CB8AC3E}">
        <p14:creationId xmlns:p14="http://schemas.microsoft.com/office/powerpoint/2010/main" val="18268671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34495" y="-109977"/>
            <a:ext cx="885434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Government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Unlike the other religions, in Islam the Qur’an gives instructions on how laws should be enacted.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36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The governments of Muslim countries follow the Shari'a, or religious law.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This creates a theocracy, a type of government in which religious leaders are in control.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29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7737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31629" y="1248505"/>
            <a:ext cx="10128739" cy="4360985"/>
          </a:xfrm>
          <a:prstGeom prst="ellipse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3898" y="2228670"/>
            <a:ext cx="976421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CC2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Sunni &amp; Shia</a:t>
            </a:r>
          </a:p>
        </p:txBody>
      </p:sp>
    </p:spTree>
    <p:extLst>
      <p:ext uri="{BB962C8B-B14F-4D97-AF65-F5344CB8AC3E}">
        <p14:creationId xmlns:p14="http://schemas.microsoft.com/office/powerpoint/2010/main" val="168590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13648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61674" y="-109977"/>
            <a:ext cx="5799986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The Split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After Muhammad’s death, followers fought over who would be his successor and become the next leader.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36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This fight caused Muslims to split into two groups: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Shi’a</a:t>
            </a:r>
          </a:p>
          <a:p>
            <a:pPr marL="1200150" lvl="1" indent="-742950">
              <a:buFont typeface="+mj-lt"/>
              <a:buAutoNum type="arabicPeriod"/>
            </a:pPr>
            <a:r>
              <a:rPr lang="en-US" sz="36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Sunni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29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223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093" y="0"/>
            <a:ext cx="8925813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733266" y="5390866"/>
            <a:ext cx="1064526" cy="1433017"/>
          </a:xfrm>
          <a:prstGeom prst="rect">
            <a:avLst/>
          </a:prstGeom>
          <a:solidFill>
            <a:srgbClr val="FAF1E2"/>
          </a:solidFill>
          <a:ln>
            <a:solidFill>
              <a:srgbClr val="FAF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304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75148" y="-109977"/>
            <a:ext cx="337303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Shi’a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Shiites believe that the supreme leader (called the Caliph) </a:t>
            </a:r>
            <a:r>
              <a:rPr lang="en-US" sz="32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must be a blood relative of Muhammad</a:t>
            </a: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3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Roughly 10% of the world’s Muslims are Shi’a.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3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This branch of Islam is found mostly in Iran and some parts of Iraq.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This is the religion of most Persians (ethnic group in Iran).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36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29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826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05231" y="-109977"/>
            <a:ext cx="3712876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Sunni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Sunnis believe that the supreme leader (Caliph) does </a:t>
            </a:r>
            <a:r>
              <a:rPr lang="en-US" sz="32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NOT</a:t>
            </a: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 need to be related to Muhammad.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3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This is the major branch of the religion, representing about 90% of the world’s Muslim population.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3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36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29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933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54981" y="-109977"/>
            <a:ext cx="781335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Similarities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They all originated in Southwest Asia.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Each can trace their roots to Abraham as the father of their faith.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Jerusalem is the holiest city in the world for Jews and Christians, and the third holiest city for Muslims.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All three have an important messenger, book of teachings, and holidays.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892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66" y="0"/>
            <a:ext cx="9787467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58355" y="3287381"/>
            <a:ext cx="2228044" cy="523220"/>
          </a:xfrm>
          <a:prstGeom prst="rect">
            <a:avLst/>
          </a:prstGeom>
          <a:solidFill>
            <a:srgbClr val="FAFAF9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KG Second Chances Solid" panose="02000000000000000000" pitchFamily="2" charset="0"/>
              </a:rPr>
              <a:t>Jerusalem</a:t>
            </a:r>
          </a:p>
        </p:txBody>
      </p:sp>
    </p:spTree>
    <p:extLst>
      <p:ext uri="{BB962C8B-B14F-4D97-AF65-F5344CB8AC3E}">
        <p14:creationId xmlns:p14="http://schemas.microsoft.com/office/powerpoint/2010/main" val="595777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31629" y="1248505"/>
            <a:ext cx="10128739" cy="4360985"/>
          </a:xfrm>
          <a:prstGeom prst="ellipse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97387" y="2228670"/>
            <a:ext cx="8597225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CC26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Judaism</a:t>
            </a:r>
          </a:p>
        </p:txBody>
      </p:sp>
    </p:spTree>
    <p:extLst>
      <p:ext uri="{BB962C8B-B14F-4D97-AF65-F5344CB8AC3E}">
        <p14:creationId xmlns:p14="http://schemas.microsoft.com/office/powerpoint/2010/main" val="1335601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858000"/>
          </a:xfrm>
          <a:prstGeom prst="rect">
            <a:avLst/>
          </a:prstGeom>
          <a:solidFill>
            <a:srgbClr val="D6DCBA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64071" y="-109977"/>
            <a:ext cx="579517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58322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Judaism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276" y="1521239"/>
            <a:ext cx="995992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Judaism began around </a:t>
            </a:r>
            <a:r>
              <a:rPr lang="en-US" sz="3200" b="1" dirty="0">
                <a:latin typeface="KBScaredStraight" panose="02000603000000000000" pitchFamily="2" charset="0"/>
                <a:ea typeface="KBScaredStraight" panose="02000603000000000000" pitchFamily="2" charset="0"/>
              </a:rPr>
              <a:t>1800 BCE </a:t>
            </a: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when God spoke to Abraham.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3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Jews believe that they descended from Abraham and Sarah, the first people to worship Yahweh (God).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32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Abraham lived in the city of Ur along the Euphrates River (in what is now Iraq).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KBScaredStraight" panose="02000603000000000000" pitchFamily="2" charset="0"/>
              <a:ea typeface="KBScaredStraigh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112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7287</TotalTime>
  <Words>1666</Words>
  <Application>Microsoft Office PowerPoint</Application>
  <PresentationFormat>Widescreen</PresentationFormat>
  <Paragraphs>218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Calibri Light</vt:lpstr>
      <vt:lpstr>Courier New</vt:lpstr>
      <vt:lpstr>KBScaredStraight</vt:lpstr>
      <vt:lpstr>KG Second Chances Solid</vt:lpstr>
      <vt:lpstr>Monotype Sorts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Trantow</dc:creator>
  <cp:lastModifiedBy>Ben Schilling</cp:lastModifiedBy>
  <cp:revision>111</cp:revision>
  <dcterms:created xsi:type="dcterms:W3CDTF">2014-01-24T03:27:02Z</dcterms:created>
  <dcterms:modified xsi:type="dcterms:W3CDTF">2017-01-16T16:25:02Z</dcterms:modified>
</cp:coreProperties>
</file>