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256" r:id="rId4"/>
    <p:sldId id="259" r:id="rId5"/>
    <p:sldId id="279" r:id="rId6"/>
    <p:sldId id="277" r:id="rId7"/>
    <p:sldId id="280" r:id="rId8"/>
    <p:sldId id="281" r:id="rId9"/>
    <p:sldId id="265" r:id="rId10"/>
    <p:sldId id="273" r:id="rId11"/>
    <p:sldId id="260" r:id="rId12"/>
    <p:sldId id="278" r:id="rId13"/>
    <p:sldId id="257" r:id="rId14"/>
    <p:sldId id="274" r:id="rId15"/>
    <p:sldId id="263" r:id="rId16"/>
    <p:sldId id="282" r:id="rId17"/>
    <p:sldId id="262" r:id="rId18"/>
    <p:sldId id="261" r:id="rId19"/>
    <p:sldId id="270" r:id="rId20"/>
    <p:sldId id="283" r:id="rId21"/>
    <p:sldId id="264" r:id="rId22"/>
    <p:sldId id="276" r:id="rId23"/>
    <p:sldId id="258" r:id="rId24"/>
    <p:sldId id="284" r:id="rId25"/>
    <p:sldId id="285" r:id="rId26"/>
    <p:sldId id="271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89" autoAdjust="0"/>
    <p:restoredTop sz="90929"/>
  </p:normalViewPr>
  <p:slideViewPr>
    <p:cSldViewPr>
      <p:cViewPr>
        <p:scale>
          <a:sx n="66" d="100"/>
          <a:sy n="66" d="100"/>
        </p:scale>
        <p:origin x="-1878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3.xml"/><Relationship Id="rId2" Type="http://schemas.openxmlformats.org/officeDocument/2006/relationships/slide" Target="slides/slide9.xml"/><Relationship Id="rId1" Type="http://schemas.openxmlformats.org/officeDocument/2006/relationships/slide" Target="slides/slide7.xml"/><Relationship Id="rId5" Type="http://schemas.openxmlformats.org/officeDocument/2006/relationships/slide" Target="slides/slide20.xml"/><Relationship Id="rId4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CAFB4-2DED-420C-B0C5-49F3E806FC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F5F6F-7158-499A-9C6B-3474236E51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74982-392A-420C-BCED-A452C3F4CB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CF3A197-2E9E-409A-A4F0-BA2FD127A3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2DC38BF-4D4D-4026-A049-FD009C9F68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A4DD79-6A19-4D3D-9A41-02C0FBE2BD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E3E236D-F81C-4E20-B0E1-16940D59A8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6CF4B06-3222-4C9E-8766-44F57BE1A7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E7A6E9D-1F9C-4BC0-9EDD-3944F73918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7C0479F-6371-411A-84E9-0D5BDA80A1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3F32B2-D5A7-43C7-AEE9-254CFCBC9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3A197-2E9E-409A-A4F0-BA2FD127A3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2AF5F6F-7158-499A-9C6B-3474236E51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A774982-392A-420C-BCED-A452C3F4CB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CF3A197-2E9E-409A-A4F0-BA2FD127A3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2DC38BF-4D4D-4026-A049-FD009C9F68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A4DD79-6A19-4D3D-9A41-02C0FBE2BD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E3E236D-F81C-4E20-B0E1-16940D59A8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6CF4B06-3222-4C9E-8766-44F57BE1A7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E7A6E9D-1F9C-4BC0-9EDD-3944F73918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7C0479F-6371-411A-84E9-0D5BDA80A1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3F32B2-D5A7-43C7-AEE9-254CFCBC9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C38BF-4D4D-4026-A049-FD009C9F68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2AF5F6F-7158-499A-9C6B-3474236E51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A774982-392A-420C-BCED-A452C3F4CB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4DD79-6A19-4D3D-9A41-02C0FBE2BD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E236D-F81C-4E20-B0E1-16940D59A8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F4B06-3222-4C9E-8766-44F57BE1A7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A6E9D-1F9C-4BC0-9EDD-3944F73918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0479F-6371-411A-84E9-0D5BDA80A1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F32B2-D5A7-43C7-AEE9-254CFCBC9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B4C61E5-2C35-494B-B485-D8036653CF0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1024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6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9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2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5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1025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0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5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8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18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1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3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5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7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44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7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8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8000">
                <a:latin typeface="Footlight MT Light" pitchFamily="18" charset="0"/>
              </a:rPr>
              <a:t>South Africa under Apartheid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026"/>
          <p:cNvSpPr txBox="1">
            <a:spLocks noChangeArrowheads="1"/>
          </p:cNvSpPr>
          <p:nvPr/>
        </p:nvSpPr>
        <p:spPr bwMode="auto">
          <a:xfrm>
            <a:off x="304800" y="533400"/>
            <a:ext cx="85344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Footlight MT Light" pitchFamily="18" charset="0"/>
              </a:rPr>
              <a:t>In 1958, the government separated black people from white people by making blacks live on reserves, or </a:t>
            </a:r>
            <a:r>
              <a:rPr lang="en-US" sz="4400" i="1">
                <a:latin typeface="Footlight MT Light" pitchFamily="18" charset="0"/>
              </a:rPr>
              <a:t>homelands</a:t>
            </a:r>
            <a:r>
              <a:rPr lang="en-US" sz="4400">
                <a:latin typeface="Footlight MT Light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4400">
                <a:latin typeface="Footlight MT Light" pitchFamily="18" charset="0"/>
              </a:rPr>
              <a:t>Several blacks also lived in shanty towns – overcrowded towns full of poorly built shacks on the edges of cities.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40" y="1066800"/>
            <a:ext cx="5974080" cy="44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48665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81125"/>
            <a:ext cx="61912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026"/>
          <p:cNvSpPr txBox="1">
            <a:spLocks noChangeArrowheads="1"/>
          </p:cNvSpPr>
          <p:nvPr/>
        </p:nvSpPr>
        <p:spPr bwMode="auto">
          <a:xfrm>
            <a:off x="381000" y="1143000"/>
            <a:ext cx="845820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Footlight MT Light" pitchFamily="18" charset="0"/>
              </a:rPr>
              <a:t>Most black men had to leave their homeland to find work in mines or factories.</a:t>
            </a:r>
          </a:p>
          <a:p>
            <a:pPr>
              <a:spcBef>
                <a:spcPct val="50000"/>
              </a:spcBef>
            </a:pPr>
            <a:r>
              <a:rPr lang="en-US" sz="4800">
                <a:latin typeface="Footlight MT Light" pitchFamily="18" charset="0"/>
              </a:rPr>
              <a:t>Women raised whatever crops they could.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2677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African Gold Mine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0" name="Object 0"/>
          <p:cNvGraphicFramePr>
            <a:graphicFrameLocks noChangeAspect="1"/>
          </p:cNvGraphicFramePr>
          <p:nvPr/>
        </p:nvGraphicFramePr>
        <p:xfrm>
          <a:off x="381000" y="482600"/>
          <a:ext cx="8382000" cy="589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QuickTime Picture" r:id="rId3" imgW="5040573" imgH="3542706" progId="ViewerFrameClass">
                  <p:embed/>
                </p:oleObj>
              </mc:Choice>
              <mc:Fallback>
                <p:oleObj name="QuickTime Picture" r:id="rId3" imgW="5040573" imgH="3542706" progId="ViewerFrameClass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82600"/>
                        <a:ext cx="8382000" cy="589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8" y="990600"/>
            <a:ext cx="8669865" cy="487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839200" cy="63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Footlight MT Light" pitchFamily="18" charset="0"/>
              </a:rPr>
              <a:t>The shanty towns became centers for black groups who resisted the white government.</a:t>
            </a:r>
          </a:p>
          <a:p>
            <a:pPr>
              <a:spcBef>
                <a:spcPct val="50000"/>
              </a:spcBef>
            </a:pPr>
            <a:r>
              <a:rPr lang="en-US" sz="4800">
                <a:latin typeface="Footlight MT Light" pitchFamily="18" charset="0"/>
              </a:rPr>
              <a:t>Thousands resisted apartheid by refusing to work, refusing to buy white products, going into “white only” areas, and marching in nonviolent demonstrations.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762000"/>
            <a:ext cx="7751416" cy="534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57200" y="503238"/>
          <a:ext cx="8458200" cy="601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QuickTime Picture" r:id="rId3" imgW="4680287" imgH="3326450" progId="ViewerFrameClass">
                  <p:embed/>
                </p:oleObj>
              </mc:Choice>
              <mc:Fallback>
                <p:oleObj name="QuickTime Picture" r:id="rId3" imgW="4680287" imgH="3326450" progId="ViewerFrameClass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03238"/>
                        <a:ext cx="8458200" cy="601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818387" cy="587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060267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86868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>
                <a:latin typeface="Footlight MT Light" pitchFamily="18" charset="0"/>
              </a:rPr>
              <a:t>In 1986, the white South African government tried to destroy those who resisted apartheid.  Still, blacks increased their actions against the government.</a:t>
            </a:r>
          </a:p>
          <a:p>
            <a:pPr>
              <a:spcBef>
                <a:spcPct val="50000"/>
              </a:spcBef>
            </a:pPr>
            <a:r>
              <a:rPr lang="en-US" sz="3800">
                <a:latin typeface="Footlight MT Light" pitchFamily="18" charset="0"/>
              </a:rPr>
              <a:t>In 1994, the government agreed to an open elections.  The African National Congress, the largest anti-apartheid party, won.</a:t>
            </a:r>
          </a:p>
          <a:p>
            <a:pPr>
              <a:spcBef>
                <a:spcPct val="50000"/>
              </a:spcBef>
            </a:pPr>
            <a:r>
              <a:rPr lang="en-US" sz="3800">
                <a:latin typeface="Footlight MT Light" pitchFamily="18" charset="0"/>
              </a:rPr>
              <a:t>Nelson Mandela became the new president of South Africa.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0040"/>
            <a:ext cx="6267450" cy="629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73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8640"/>
            <a:ext cx="6705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026"/>
          <p:cNvSpPr txBox="1">
            <a:spLocks noChangeArrowheads="1"/>
          </p:cNvSpPr>
          <p:nvPr/>
        </p:nvSpPr>
        <p:spPr bwMode="auto">
          <a:xfrm>
            <a:off x="609600" y="533400"/>
            <a:ext cx="8077200" cy="594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Footlight MT Light" pitchFamily="18" charset="0"/>
              </a:rPr>
              <a:t>In 1652 the Dutch came to settle in South Africa.  </a:t>
            </a:r>
          </a:p>
          <a:p>
            <a:pPr>
              <a:spcBef>
                <a:spcPct val="50000"/>
              </a:spcBef>
            </a:pPr>
            <a:r>
              <a:rPr lang="en-US" sz="4800">
                <a:latin typeface="Footlight MT Light" pitchFamily="18" charset="0"/>
              </a:rPr>
              <a:t>They believed the land was theirs.</a:t>
            </a:r>
          </a:p>
          <a:p>
            <a:pPr>
              <a:spcBef>
                <a:spcPct val="50000"/>
              </a:spcBef>
            </a:pPr>
            <a:r>
              <a:rPr lang="en-US" sz="4800">
                <a:latin typeface="Footlight MT Light" pitchFamily="18" charset="0"/>
              </a:rPr>
              <a:t>They defeated many Africans and forced them to work as servants and slaves.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ChangeArrowheads="1"/>
          </p:cNvSpPr>
          <p:nvPr/>
        </p:nvSpPr>
        <p:spPr bwMode="auto">
          <a:xfrm>
            <a:off x="1176338" y="1274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pic>
        <p:nvPicPr>
          <p:cNvPr id="25604" name="Picture 1028" descr="http://artseditor.com/media/july02/jul02_dutch_pi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5263"/>
            <a:ext cx="6934200" cy="639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026"/>
          <p:cNvSpPr txBox="1">
            <a:spLocks noChangeArrowheads="1"/>
          </p:cNvSpPr>
          <p:nvPr/>
        </p:nvSpPr>
        <p:spPr bwMode="auto">
          <a:xfrm>
            <a:off x="228600" y="228600"/>
            <a:ext cx="8610600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Footlight MT Light" pitchFamily="18" charset="0"/>
              </a:rPr>
              <a:t>In 1806, Great Britain captured the colony from the Dutch.</a:t>
            </a:r>
          </a:p>
          <a:p>
            <a:pPr>
              <a:spcBef>
                <a:spcPct val="50000"/>
              </a:spcBef>
            </a:pPr>
            <a:r>
              <a:rPr lang="en-US" sz="4400">
                <a:latin typeface="Footlight MT Light" pitchFamily="18" charset="0"/>
              </a:rPr>
              <a:t>When diamonds and gold were discovered, the British forced blacks off the mineral-rich land.</a:t>
            </a:r>
          </a:p>
          <a:p>
            <a:pPr>
              <a:spcBef>
                <a:spcPct val="50000"/>
              </a:spcBef>
            </a:pPr>
            <a:r>
              <a:rPr lang="en-US" sz="4400">
                <a:latin typeface="Footlight MT Light" pitchFamily="18" charset="0"/>
              </a:rPr>
              <a:t>In 1948 the racist Nationalist Party was elected to power.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026"/>
          <p:cNvSpPr txBox="1">
            <a:spLocks noChangeArrowheads="1"/>
          </p:cNvSpPr>
          <p:nvPr/>
        </p:nvSpPr>
        <p:spPr bwMode="auto">
          <a:xfrm>
            <a:off x="228600" y="838200"/>
            <a:ext cx="8610600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Footlight MT Light" pitchFamily="18" charset="0"/>
              </a:rPr>
              <a:t>The government established an official policy called “apartheid.”</a:t>
            </a:r>
          </a:p>
          <a:p>
            <a:pPr>
              <a:spcBef>
                <a:spcPct val="50000"/>
              </a:spcBef>
            </a:pPr>
            <a:r>
              <a:rPr lang="en-US" sz="4400">
                <a:latin typeface="Footlight MT Light" pitchFamily="18" charset="0"/>
              </a:rPr>
              <a:t>The South African government tried to completely separate the small number of whites from the black majority.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47907"/>
            <a:ext cx="6248400" cy="516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01441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5760"/>
            <a:ext cx="5181600" cy="621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GraphMaster">
  <a:themeElements>
    <a:clrScheme name="Default Design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QuestionMaster">
  <a:themeElements>
    <a:clrScheme name="Default Design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273</Words>
  <Application>Microsoft Office PowerPoint</Application>
  <PresentationFormat>On-screen Show (4:3)</PresentationFormat>
  <Paragraphs>19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Default Design</vt:lpstr>
      <vt:lpstr>iRespondGraphMaster</vt:lpstr>
      <vt:lpstr>iRespondQuestionMaster</vt:lpstr>
      <vt:lpstr>QuickTime Picture</vt:lpstr>
      <vt:lpstr>South Africa under Apartheid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South African Gold Mine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Africa under Apartheid</dc:title>
  <dc:creator>BISD</dc:creator>
  <cp:lastModifiedBy>Matthew Short</cp:lastModifiedBy>
  <cp:revision>12</cp:revision>
  <dcterms:created xsi:type="dcterms:W3CDTF">2004-02-23T14:25:13Z</dcterms:created>
  <dcterms:modified xsi:type="dcterms:W3CDTF">2014-02-05T17:57:25Z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AutoReflect">
    <vt:bool>false</vt:bool>
  </property>
  <property fmtid="{D5CDD505-2E9C-101B-9397-08002B2CF9AE}" pid="4" name="KeepGraph">
    <vt:bool>false</vt:bool>
  </property>
</Properties>
</file>