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4" r:id="rId3"/>
  </p:sldMasterIdLst>
  <p:handoutMasterIdLst>
    <p:handoutMasterId r:id="rId8"/>
  </p:handoutMasterIdLst>
  <p:sldIdLst>
    <p:sldId id="260" r:id="rId4"/>
    <p:sldId id="258" r:id="rId5"/>
    <p:sldId id="256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52C0A-409A-4C72-876E-9A8056B96C8F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3A079-F91A-48F3-8064-B624C937C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35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C5793D-901B-4E87-AB83-7E72B5654D9C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AC7F66-146F-40FB-BAEC-146F13CA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D2E7A4-AE8A-4FF0-AD91-6AF507297AEA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E1AD64-CD07-455B-9FF3-315406E60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72F378-BE38-48A7-872B-C10E6110CABE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3564939-552B-49A2-985A-D0D40A7C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778D3EE-EFF7-4138-BE53-99FFCF53BCEB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841431-7A46-40A3-BCCE-71CCD39B5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D1DC2F-C4BA-404E-A346-420673F4001C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1C1E41-5468-4625-AA22-A6507A8DA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EF1A0A-B3CB-4C19-8EE9-5A384B3032C5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00D6F2-3061-40E0-84D4-7215FD31C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67BD482-1EAF-4066-96B2-DF7A8EB34DF7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7CFC367-38F5-4107-9041-2794A2035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B8EB90-1970-4122-B4C3-68F01968A703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12B8C7-12AD-4676-B279-2CB12D3F4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6FDE67-CF16-40BB-B17F-E7339591A2AD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85E598-B0F8-46BF-AC71-9070D0D33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6B0608-CC4B-40FB-93D6-F75423F9A6B9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C7F8A6-F5A2-4B34-B132-A22395CFA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CE314A-D880-4AE6-AF7F-0DCB5DAA4C1E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02BC98B-25A3-42B0-A0C8-7E9895E1C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5EE46B-C652-47D4-9613-5DAD072D60BB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E718D6-D3E7-4D65-899A-668FE6CED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884A12-604A-442A-A8AC-64AE7C250B9F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2BB1B7-98FF-4AA5-952D-5C8CBC49E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8704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8704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4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704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8704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87048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87049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0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51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705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87053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54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5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87056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57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5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87059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60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6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87062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63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6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87065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66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6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87068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69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7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87071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72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7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87074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75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7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87077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78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7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87080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81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8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87083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84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8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87086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87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8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87089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90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9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87092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93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9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87095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96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09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87098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99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00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87101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02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0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87104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05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0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87107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08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0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87110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11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1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87113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14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7115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16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7117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7118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19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2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121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22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2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7124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25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2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7127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28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2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7130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31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3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87133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34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3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87136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37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3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87139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40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4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87142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43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4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87145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46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714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87148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49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87150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87151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87152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3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4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5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6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7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58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7159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7160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7161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62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63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64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65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66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67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68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69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70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71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72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73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74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717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17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7177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4F4EA0-0BD9-4403-B500-543947F7F9C1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87178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7179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DAD847-B7CA-46D6-8638-58ED0ADDC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735C0E-5F2E-40BA-81B8-6A660841953D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19ABF-CF79-43CC-B6DF-55F921166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74F05-5AF5-421D-9D84-C06064132DD1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5EB8A-A6A7-4FAB-BC61-8CAF6668A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79C5F-ECC4-4488-83FB-2866B71D5698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B5F93-AF43-48E5-BB05-A33DD6D4F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F7B0-D4DF-4DDF-87F8-A71EC6632687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19B26-366C-4A0D-8F6C-9E08C8F6D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A6FB57-5915-4FAF-BE93-CE1019F715E5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0BBED-95B2-45D8-98B0-D24B5389E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52902-77E3-487F-B019-61F577E9C626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84E3E-760B-435C-AA24-7A10E177B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D0C9F7-755A-4504-A94C-C7F406E4DE59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9D8E0-364B-4E6F-B2E2-8C1431D98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3C31C-6311-4081-AC58-304AEC8F2A69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A368-4C15-476A-BF96-ACA2A9FAC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383847D-FE1A-42A7-A281-54BD050A48EB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4B6738-A106-44EE-8311-542825298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DC24B-7352-4BDA-A888-72EF97A7D287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D9456-6CD4-49AC-B83B-2E9A32037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38EC2B-1CD8-4ACF-BFBF-CF4BEAFD61A2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BD982-F70C-4470-ABF6-D54E94742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D31971-E607-4DFB-BF2A-3A7956B5DBB4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41E5A4-AE49-448C-8831-5FAD07788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965CD7-3C9D-4EF8-84BA-219EE1B0F713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1AA2A3-3805-43D0-B317-94611CEE3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50F5F6-AF74-418C-9922-4B9F0765263E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2607437-37EF-4CD7-B41E-EF3FE0500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A4E695-EB3C-4F3C-9C99-B6467BCA3DE8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4E4DA0-209B-4F98-9B72-B156E7C55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7216D9-9A13-4C7A-A47C-737C57FD13CB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D24529-5FF5-4CD3-B40B-DF6921A0C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6978F5-E1B1-4EFE-9B8A-05510099F1B6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47382E-2384-4B8F-8405-576F8B938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>
                <a:latin typeface="+mn-lt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>
                <a:latin typeface="+mn-lt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>
                <a:latin typeface="+mn-lt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>
                <a:latin typeface="+mn-lt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>
                <a:latin typeface="+mn-lt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6019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8602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22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86023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4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2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8602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2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28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6029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86030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031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032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6033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8603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3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36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8603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3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39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8604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4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4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8604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4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45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8604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4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48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8604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5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51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8605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5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54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8605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5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5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8605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5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60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8606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6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63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8606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6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66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8606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6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69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8607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7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7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8607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7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75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8607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7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78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8607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8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81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8608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8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84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8608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8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8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8608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8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90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8609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9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093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8609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09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609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09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6098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8609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0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0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8610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0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0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8610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0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07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86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1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8611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1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13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8611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1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16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8611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1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19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8612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2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22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8612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2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25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8612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2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612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8612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13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613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2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8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9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3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5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5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5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52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61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15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15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4CF5B841-6B21-4777-B4B5-510295210139}" type="datetimeFigureOut">
              <a:rPr lang="en-US"/>
              <a:pPr/>
              <a:t>2/3/2014</a:t>
            </a:fld>
            <a:endParaRPr lang="en-US"/>
          </a:p>
        </p:txBody>
      </p:sp>
      <p:sp>
        <p:nvSpPr>
          <p:cNvPr id="8615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615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13689D9-4CAD-4EDD-AE51-9AC4AFC8865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0"/>
            <a:ext cx="80010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“PAN”-</a:t>
            </a:r>
            <a:r>
              <a:rPr lang="en-US" dirty="0" err="1">
                <a:solidFill>
                  <a:schemeClr val="bg1"/>
                </a:solidFill>
              </a:rPr>
              <a:t>Africanism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580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1371600"/>
            <a:ext cx="8534400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b="1" u="sng" dirty="0"/>
              <a:t>Pan </a:t>
            </a:r>
            <a:r>
              <a:rPr lang="en-US" sz="2800" b="1" u="sng" dirty="0" err="1"/>
              <a:t>Africanism</a:t>
            </a:r>
            <a:r>
              <a:rPr lang="en-US" sz="2800" dirty="0"/>
              <a:t>: is the idea of a global African community working for African independence and prosperity</a:t>
            </a:r>
            <a:r>
              <a:rPr lang="en-US" sz="2800" dirty="0" smtClean="0"/>
              <a:t>.</a:t>
            </a:r>
          </a:p>
          <a:p>
            <a:pPr marL="0" indent="0">
              <a:buFontTx/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This world African community is made up of former slaves and native African emigrants all over the world that come together and work for the common cause of freedom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800" dirty="0"/>
              <a:t>The Pan-African movement called for </a:t>
            </a:r>
            <a:r>
              <a:rPr lang="en-US" sz="2800" b="1" dirty="0"/>
              <a:t>unity among all black people</a:t>
            </a:r>
            <a:r>
              <a:rPr lang="en-US" sz="2800" dirty="0"/>
              <a:t> for the betterment of Africa.</a:t>
            </a:r>
          </a:p>
        </p:txBody>
      </p:sp>
      <p:pic>
        <p:nvPicPr>
          <p:cNvPr id="24582" name="Picture 2" descr="fryp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7145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50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82" name="Picture 14" descr="panafricanism%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09566">
            <a:off x="712844" y="1429626"/>
            <a:ext cx="2624039" cy="2788041"/>
          </a:xfrm>
          <a:prstGeom prst="rect">
            <a:avLst/>
          </a:prstGeom>
          <a:noFill/>
        </p:spPr>
      </p:pic>
      <p:pic>
        <p:nvPicPr>
          <p:cNvPr id="58380" name="Picture 12" descr="ANd9GcTFRJ75vP99eKI2BxHSEwl8S1OI0C0FDWoOOYlFjmQ1MEal3W2g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70479">
            <a:off x="5786034" y="1154111"/>
            <a:ext cx="3000160" cy="2806601"/>
          </a:xfrm>
          <a:prstGeom prst="rect">
            <a:avLst/>
          </a:prstGeom>
          <a:noFill/>
        </p:spPr>
      </p:pic>
      <p:pic>
        <p:nvPicPr>
          <p:cNvPr id="58377" name="Picture 9" descr="Pan_African_Movement_Summ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505200"/>
            <a:ext cx="4648200" cy="990600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Africans adopted the rallying cry “</a:t>
            </a:r>
            <a:r>
              <a:rPr lang="en-US" sz="4000" dirty="0" smtClean="0">
                <a:solidFill>
                  <a:schemeClr val="bg1"/>
                </a:solidFill>
              </a:rPr>
              <a:t>Africa </a:t>
            </a:r>
            <a:r>
              <a:rPr lang="en-US" sz="4000" dirty="0">
                <a:solidFill>
                  <a:schemeClr val="bg1"/>
                </a:solidFill>
              </a:rPr>
              <a:t>for Africans”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495800"/>
            <a:ext cx="9144000" cy="213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Pan African movement began in the early 19</a:t>
            </a:r>
            <a:r>
              <a:rPr lang="en-US" baseline="30000" dirty="0"/>
              <a:t>th</a:t>
            </a:r>
            <a:r>
              <a:rPr lang="en-US" dirty="0"/>
              <a:t> century (1800’s) when black intellectuals </a:t>
            </a:r>
            <a:r>
              <a:rPr lang="en-US" dirty="0" smtClean="0"/>
              <a:t>called </a:t>
            </a:r>
            <a:r>
              <a:rPr lang="en-US" dirty="0"/>
              <a:t>for self rule.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ryp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77104">
            <a:off x="5981136" y="5159541"/>
            <a:ext cx="31242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Pan </a:t>
            </a:r>
            <a:r>
              <a:rPr lang="en-US" dirty="0" err="1">
                <a:solidFill>
                  <a:schemeClr val="bg1"/>
                </a:solidFill>
              </a:rPr>
              <a:t>Africanism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How </a:t>
            </a:r>
            <a:r>
              <a:rPr lang="en-US" dirty="0">
                <a:solidFill>
                  <a:schemeClr val="bg1"/>
                </a:solidFill>
              </a:rPr>
              <a:t>did it start?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b="1" u="sng" dirty="0"/>
              <a:t>The drive for African independence :</a:t>
            </a:r>
          </a:p>
          <a:p>
            <a:pPr marL="0" indent="0"/>
            <a:r>
              <a:rPr lang="en-US" dirty="0"/>
              <a:t> </a:t>
            </a:r>
            <a:r>
              <a:rPr lang="en-US" sz="2500" dirty="0"/>
              <a:t>Many Africans resented European presence and control over their </a:t>
            </a:r>
            <a:r>
              <a:rPr lang="en-US" sz="2500" dirty="0" smtClean="0"/>
              <a:t>land </a:t>
            </a:r>
            <a:endParaRPr lang="en-US" sz="2500" dirty="0"/>
          </a:p>
          <a:p>
            <a:pPr marL="0" indent="0"/>
            <a:r>
              <a:rPr lang="en-US" sz="2500" dirty="0"/>
              <a:t>Unequal rights under </a:t>
            </a:r>
            <a:r>
              <a:rPr lang="en-US" sz="2500" dirty="0" smtClean="0"/>
              <a:t>colonialism fueled </a:t>
            </a:r>
            <a:r>
              <a:rPr lang="en-US" sz="2500" dirty="0"/>
              <a:t>African desire for self-rule</a:t>
            </a:r>
          </a:p>
          <a:p>
            <a:pPr marL="0" indent="0"/>
            <a:r>
              <a:rPr lang="en-US" sz="2500" dirty="0"/>
              <a:t> Europeans exploited African lands &amp; resources</a:t>
            </a:r>
          </a:p>
          <a:p>
            <a:pPr marL="0" indent="0"/>
            <a:r>
              <a:rPr lang="en-US" sz="2500" dirty="0"/>
              <a:t> African societies and cultures were looked </a:t>
            </a:r>
            <a:r>
              <a:rPr lang="en-US" sz="2500" dirty="0" smtClean="0"/>
              <a:t>down </a:t>
            </a:r>
            <a:r>
              <a:rPr lang="en-US" sz="2500" dirty="0"/>
              <a:t>upon by Europeans</a:t>
            </a:r>
          </a:p>
          <a:p>
            <a:pPr marL="0" indent="0"/>
            <a:endParaRPr lang="en-US" dirty="0">
              <a:solidFill>
                <a:srgbClr val="898989"/>
              </a:solidFill>
            </a:endParaRPr>
          </a:p>
          <a:p>
            <a:pPr marL="0" indent="0"/>
            <a:endParaRPr lang="en-US" dirty="0">
              <a:solidFill>
                <a:srgbClr val="898989"/>
              </a:solidFill>
            </a:endParaRPr>
          </a:p>
          <a:p>
            <a:pPr marL="0" indent="0"/>
            <a:endParaRPr lang="en-US" dirty="0">
              <a:solidFill>
                <a:srgbClr val="898989"/>
              </a:solidFill>
            </a:endParaRPr>
          </a:p>
          <a:p>
            <a:pPr marL="0" indent="0">
              <a:buFontTx/>
              <a:buNone/>
            </a:pPr>
            <a:endParaRPr lang="en-US" dirty="0">
              <a:solidFill>
                <a:srgbClr val="898989"/>
              </a:solidFill>
            </a:endParaRPr>
          </a:p>
          <a:p>
            <a:pPr marL="0" indent="0"/>
            <a:endParaRPr lang="en-US" dirty="0">
              <a:solidFill>
                <a:srgbClr val="898989"/>
              </a:solidFill>
            </a:endParaRPr>
          </a:p>
          <a:p>
            <a:pPr marL="0" indent="0"/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462088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Outcome of the Pan African Movement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876800"/>
          </a:xfrm>
          <a:noFill/>
          <a:ln/>
        </p:spPr>
        <p:txBody>
          <a:bodyPr/>
          <a:lstStyle/>
          <a:p>
            <a:r>
              <a:rPr lang="en-US" sz="2800" dirty="0"/>
              <a:t>Brought about the </a:t>
            </a:r>
            <a:r>
              <a:rPr lang="en-US" sz="2800" u="sng" dirty="0"/>
              <a:t>end of colonialism</a:t>
            </a:r>
            <a:r>
              <a:rPr lang="en-US" sz="2800" dirty="0"/>
              <a:t> in Africa and to the development of the African Union (AU</a:t>
            </a:r>
            <a:r>
              <a:rPr lang="en-US" sz="2800" dirty="0" smtClean="0"/>
              <a:t>) – the </a:t>
            </a:r>
            <a:r>
              <a:rPr lang="en-US" sz="2400" dirty="0" smtClean="0"/>
              <a:t>AU </a:t>
            </a:r>
            <a:r>
              <a:rPr lang="en-US" sz="2400" dirty="0"/>
              <a:t>works for African unity, peace, human rights, </a:t>
            </a:r>
            <a:r>
              <a:rPr lang="en-US" sz="2400" dirty="0" smtClean="0"/>
              <a:t>and cooperation </a:t>
            </a:r>
            <a:r>
              <a:rPr lang="en-US" sz="2400" dirty="0"/>
              <a:t>among African countries </a:t>
            </a:r>
          </a:p>
          <a:p>
            <a:pPr marL="457200" lvl="1" indent="0">
              <a:buFontTx/>
              <a:buNone/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800" dirty="0"/>
              <a:t>Native Africans felt a bond that helped lead to nearly all African nations becoming free of European rule by the late 1980’s, but it has failed to unite Africa as a continent. </a:t>
            </a:r>
          </a:p>
          <a:p>
            <a:pPr marL="457200" lvl="1" indent="0"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203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iRespondQuestionMaster</vt:lpstr>
      <vt:lpstr>iRespondGraphMaster</vt:lpstr>
      <vt:lpstr>Fireworks</vt:lpstr>
      <vt:lpstr>“PAN”-Africanism</vt:lpstr>
      <vt:lpstr>Africans adopted the rallying cry “Africa for Africans”</vt:lpstr>
      <vt:lpstr>Pan Africanism:      How did it start?</vt:lpstr>
      <vt:lpstr>Outcome of the Pan African Movement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 Africanism</dc:title>
  <dc:creator>install</dc:creator>
  <cp:lastModifiedBy>Matthew Short</cp:lastModifiedBy>
  <cp:revision>24</cp:revision>
  <dcterms:created xsi:type="dcterms:W3CDTF">2011-01-04T18:24:43Z</dcterms:created>
  <dcterms:modified xsi:type="dcterms:W3CDTF">2014-02-03T14:32:43Z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