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3" r:id="rId5"/>
    <p:sldId id="257" r:id="rId6"/>
    <p:sldId id="274" r:id="rId7"/>
    <p:sldId id="271" r:id="rId8"/>
    <p:sldId id="275" r:id="rId9"/>
    <p:sldId id="258" r:id="rId10"/>
    <p:sldId id="276" r:id="rId11"/>
    <p:sldId id="272" r:id="rId12"/>
    <p:sldId id="277" r:id="rId13"/>
    <p:sldId id="259" r:id="rId14"/>
    <p:sldId id="278" r:id="rId15"/>
    <p:sldId id="264" r:id="rId16"/>
    <p:sldId id="279" r:id="rId17"/>
    <p:sldId id="265" r:id="rId18"/>
    <p:sldId id="280" r:id="rId19"/>
    <p:sldId id="260" r:id="rId20"/>
    <p:sldId id="281" r:id="rId21"/>
    <p:sldId id="261" r:id="rId22"/>
    <p:sldId id="282" r:id="rId23"/>
    <p:sldId id="266" r:id="rId24"/>
    <p:sldId id="283" r:id="rId25"/>
    <p:sldId id="267" r:id="rId26"/>
    <p:sldId id="284" r:id="rId27"/>
    <p:sldId id="268" r:id="rId28"/>
    <p:sldId id="285" r:id="rId29"/>
    <p:sldId id="269" r:id="rId30"/>
    <p:sldId id="287" r:id="rId31"/>
    <p:sldId id="270" r:id="rId32"/>
    <p:sldId id="286" r:id="rId33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7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94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4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32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02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78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27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82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23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4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56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94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4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32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021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785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27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825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23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322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568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9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0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7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2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8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33DB4-0369-4CB1-A706-708C3E9613BD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FCDB-AF1F-4665-8331-D7049A5A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0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70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870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21232"/>
            <a:ext cx="8915400" cy="4191000"/>
          </a:xfrm>
        </p:spPr>
        <p:txBody>
          <a:bodyPr/>
          <a:lstStyle/>
          <a:p>
            <a:r>
              <a:rPr lang="en-US" sz="8000" dirty="0">
                <a:solidFill>
                  <a:schemeClr val="tx1"/>
                </a:solidFill>
              </a:rPr>
              <a:t>Define </a:t>
            </a:r>
          </a:p>
          <a:p>
            <a:r>
              <a:rPr lang="en-US" sz="8000" i="1" dirty="0">
                <a:solidFill>
                  <a:schemeClr val="tx1"/>
                </a:solidFill>
              </a:rPr>
              <a:t>Nationalism</a:t>
            </a:r>
            <a:endParaRPr lang="en-US" sz="8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14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chemeClr val="bg1">
                    <a:lumMod val="75000"/>
                  </a:schemeClr>
                </a:solidFill>
              </a:rPr>
              <a:t>Something like…</a:t>
            </a:r>
          </a:p>
          <a:p>
            <a:pPr marL="0" indent="0">
              <a:buNone/>
            </a:pPr>
            <a:endParaRPr lang="en-US" sz="66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6600" i="1" dirty="0" smtClean="0">
                <a:solidFill>
                  <a:schemeClr val="bg1">
                    <a:lumMod val="75000"/>
                  </a:schemeClr>
                </a:solidFill>
              </a:rPr>
              <a:t>Nationalist movements</a:t>
            </a:r>
            <a:r>
              <a:rPr lang="en-US" sz="6600" dirty="0" smtClean="0">
                <a:solidFill>
                  <a:schemeClr val="bg1">
                    <a:lumMod val="75000"/>
                  </a:schemeClr>
                </a:solidFill>
              </a:rPr>
              <a:t> only involve </a:t>
            </a:r>
            <a:r>
              <a:rPr lang="en-US" sz="6600" b="1" dirty="0" smtClean="0">
                <a:solidFill>
                  <a:schemeClr val="bg1">
                    <a:lumMod val="75000"/>
                  </a:schemeClr>
                </a:solidFill>
              </a:rPr>
              <a:t>one</a:t>
            </a:r>
            <a:r>
              <a:rPr lang="en-US" sz="6600" dirty="0" smtClean="0">
                <a:solidFill>
                  <a:schemeClr val="bg1">
                    <a:lumMod val="75000"/>
                  </a:schemeClr>
                </a:solidFill>
              </a:rPr>
              <a:t> nation or group. </a:t>
            </a:r>
            <a:r>
              <a:rPr lang="en-US" sz="6600" i="1" dirty="0" smtClean="0">
                <a:solidFill>
                  <a:schemeClr val="bg1">
                    <a:lumMod val="75000"/>
                  </a:schemeClr>
                </a:solidFill>
              </a:rPr>
              <a:t>Multi-national </a:t>
            </a:r>
            <a:r>
              <a:rPr lang="en-US" sz="6600" dirty="0" smtClean="0">
                <a:solidFill>
                  <a:schemeClr val="bg1">
                    <a:lumMod val="75000"/>
                  </a:schemeClr>
                </a:solidFill>
              </a:rPr>
              <a:t>means “</a:t>
            </a:r>
            <a:r>
              <a:rPr lang="en-US" sz="6600" b="1" dirty="0" smtClean="0">
                <a:solidFill>
                  <a:schemeClr val="bg1">
                    <a:lumMod val="75000"/>
                  </a:schemeClr>
                </a:solidFill>
              </a:rPr>
              <a:t>more than one </a:t>
            </a:r>
            <a:r>
              <a:rPr lang="en-US" sz="6600" dirty="0" smtClean="0">
                <a:solidFill>
                  <a:schemeClr val="bg1">
                    <a:lumMod val="75000"/>
                  </a:schemeClr>
                </a:solidFill>
              </a:rPr>
              <a:t>nation”.</a:t>
            </a:r>
            <a:endParaRPr lang="en-US" sz="66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6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41514" y="1828800"/>
            <a:ext cx="8915400" cy="3254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/>
              <a:t>How did </a:t>
            </a:r>
            <a:r>
              <a:rPr lang="en-US" sz="8000" i="1" dirty="0"/>
              <a:t>nationalism</a:t>
            </a:r>
            <a:r>
              <a:rPr lang="en-US" sz="8000" dirty="0"/>
              <a:t> lead to independence in Nigeria?</a:t>
            </a: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82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43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chemeClr val="bg1">
                    <a:lumMod val="65000"/>
                  </a:schemeClr>
                </a:solidFill>
              </a:rPr>
              <a:t>Something like…</a:t>
            </a:r>
          </a:p>
          <a:p>
            <a:pPr marL="0" indent="0">
              <a:buNone/>
            </a:pPr>
            <a:endParaRPr lang="en-US" sz="66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The British slowly allowed Nigerian politicians to participate in the government.  </a:t>
            </a:r>
          </a:p>
          <a:p>
            <a:pPr marL="0" indent="0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Nigeria had a relatively PEACEFUL transition to independence.</a:t>
            </a:r>
          </a:p>
          <a:p>
            <a:pPr marL="0" indent="0">
              <a:buNone/>
            </a:pPr>
            <a:endParaRPr lang="en-US" sz="66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295400"/>
            <a:ext cx="8915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/>
              <a:t>What word means “fighting with another group </a:t>
            </a:r>
            <a:r>
              <a:rPr lang="en-US" sz="8000" i="1" dirty="0"/>
              <a:t>inside </a:t>
            </a:r>
            <a:r>
              <a:rPr lang="en-US" sz="8000" dirty="0"/>
              <a:t>your own country”?</a:t>
            </a:r>
          </a:p>
          <a:p>
            <a:pPr marL="0" indent="0">
              <a:buNone/>
            </a:pPr>
            <a:endParaRPr lang="en-US" sz="80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1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06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Civil war</a:t>
            </a:r>
            <a:endParaRPr lang="en-US" sz="6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295400"/>
            <a:ext cx="8915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/>
              <a:t>Britain finally allowed ________ to put their own people into the government.</a:t>
            </a:r>
            <a:endParaRPr lang="en-US" sz="80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7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106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Nigeria</a:t>
            </a:r>
            <a:endParaRPr lang="en-US" sz="6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828800"/>
            <a:ext cx="8915400" cy="3254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/>
              <a:t>What word means “strong belief/pride in one’s country”?</a:t>
            </a: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1113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06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nationalism </a:t>
            </a:r>
            <a:endParaRPr lang="en-US" sz="6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838200"/>
            <a:ext cx="8915400" cy="4474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/>
              <a:t>Which country gained its independence from Britain in 1963?</a:t>
            </a:r>
          </a:p>
        </p:txBody>
      </p:sp>
    </p:spTree>
    <p:extLst>
      <p:ext uri="{BB962C8B-B14F-4D97-AF65-F5344CB8AC3E}">
        <p14:creationId xmlns:p14="http://schemas.microsoft.com/office/powerpoint/2010/main" val="33622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7417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“strong belief in one’s country”</a:t>
            </a:r>
            <a:endParaRPr lang="en-US" sz="6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0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06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Kenya</a:t>
            </a:r>
            <a:endParaRPr lang="en-US" sz="6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295400"/>
            <a:ext cx="8915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/>
              <a:t>Which country gained its independence from Britain in </a:t>
            </a:r>
            <a:r>
              <a:rPr lang="en-US" sz="8000" dirty="0" smtClean="0"/>
              <a:t>1960?</a:t>
            </a:r>
            <a:endParaRPr lang="en-US" sz="8000" dirty="0">
              <a:solidFill>
                <a:prstClr val="black"/>
              </a:solidFill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06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Nigeria</a:t>
            </a:r>
            <a:endParaRPr lang="en-US" sz="6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066800"/>
            <a:ext cx="8915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/>
              <a:t>Which country has experienced fighting between </a:t>
            </a:r>
            <a:r>
              <a:rPr lang="en-US" sz="8000" u="sng" dirty="0"/>
              <a:t>ethnic groups</a:t>
            </a:r>
            <a:r>
              <a:rPr lang="en-US" sz="8000" dirty="0"/>
              <a:t> </a:t>
            </a:r>
            <a:r>
              <a:rPr lang="en-US" sz="8000" i="1" dirty="0"/>
              <a:t>since</a:t>
            </a:r>
            <a:r>
              <a:rPr lang="en-US" sz="8000" dirty="0"/>
              <a:t> it</a:t>
            </a:r>
            <a:r>
              <a:rPr lang="en-US" sz="8000" i="1" dirty="0"/>
              <a:t> </a:t>
            </a:r>
            <a:r>
              <a:rPr lang="en-US" sz="8000" dirty="0"/>
              <a:t>split from British rule?</a:t>
            </a:r>
            <a:endParaRPr lang="en-US" sz="8000" dirty="0">
              <a:solidFill>
                <a:prstClr val="black"/>
              </a:solidFill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106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Nigeria</a:t>
            </a:r>
            <a:endParaRPr lang="en-US" sz="6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295400"/>
            <a:ext cx="8915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8000" i="1" dirty="0"/>
              <a:t>This country</a:t>
            </a:r>
            <a:r>
              <a:rPr lang="en-US" sz="8000" dirty="0"/>
              <a:t> had a PEACEFUL</a:t>
            </a:r>
            <a:r>
              <a:rPr lang="en-US" sz="8000" i="1" dirty="0"/>
              <a:t> </a:t>
            </a:r>
            <a:r>
              <a:rPr lang="en-US" sz="8000" dirty="0"/>
              <a:t>split from British </a:t>
            </a:r>
            <a:r>
              <a:rPr lang="en-US" sz="8000" dirty="0" smtClean="0"/>
              <a:t>rule.</a:t>
            </a:r>
            <a:endParaRPr lang="en-US" sz="8000" dirty="0">
              <a:solidFill>
                <a:prstClr val="black"/>
              </a:solidFill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8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06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Nigeria</a:t>
            </a:r>
            <a:endParaRPr lang="en-US" sz="6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295400"/>
            <a:ext cx="8915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8000" i="1" dirty="0"/>
              <a:t>This country</a:t>
            </a:r>
            <a:r>
              <a:rPr lang="en-US" sz="8000" dirty="0"/>
              <a:t> had a VIOLENT</a:t>
            </a:r>
            <a:r>
              <a:rPr lang="en-US" sz="8000" i="1" dirty="0"/>
              <a:t> </a:t>
            </a:r>
            <a:r>
              <a:rPr lang="en-US" sz="8000" dirty="0"/>
              <a:t>split from British </a:t>
            </a:r>
            <a:r>
              <a:rPr lang="en-US" sz="8000" dirty="0" smtClean="0"/>
              <a:t>rule.</a:t>
            </a:r>
            <a:endParaRPr lang="en-US" sz="8000" dirty="0">
              <a:solidFill>
                <a:prstClr val="black"/>
              </a:solidFill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6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106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Kenya</a:t>
            </a:r>
            <a:endParaRPr lang="en-US" sz="6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295400"/>
            <a:ext cx="8915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/>
              <a:t>Define</a:t>
            </a:r>
          </a:p>
          <a:p>
            <a:pPr marL="0" indent="0" algn="ctr">
              <a:buNone/>
            </a:pPr>
            <a:r>
              <a:rPr lang="en-US" sz="8000" i="1" dirty="0"/>
              <a:t>Civil war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2693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295400"/>
            <a:ext cx="8915400" cy="40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/>
              <a:t>Define</a:t>
            </a:r>
          </a:p>
          <a:p>
            <a:pPr marL="0" indent="0" algn="ctr">
              <a:buNone/>
            </a:pPr>
            <a:r>
              <a:rPr lang="en-US" sz="8000" i="1" dirty="0"/>
              <a:t>Independence</a:t>
            </a:r>
            <a:endParaRPr lang="en-US" sz="8000" dirty="0"/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944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14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chemeClr val="bg1">
                    <a:lumMod val="65000"/>
                  </a:schemeClr>
                </a:solidFill>
              </a:rPr>
              <a:t>Something like…</a:t>
            </a:r>
          </a:p>
          <a:p>
            <a:pPr marL="0" indent="0">
              <a:buNone/>
            </a:pPr>
            <a:endParaRPr lang="en-US" sz="66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Conflicts between different groups within a country.</a:t>
            </a:r>
          </a:p>
          <a:p>
            <a:pPr marL="0" indent="0">
              <a:buNone/>
            </a:pPr>
            <a:endParaRPr lang="en-US" sz="66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906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6600" b="1" dirty="0" smtClean="0">
                <a:solidFill>
                  <a:schemeClr val="bg1">
                    <a:lumMod val="65000"/>
                  </a:schemeClr>
                </a:solidFill>
              </a:rPr>
              <a:t>Something like…</a:t>
            </a:r>
          </a:p>
          <a:p>
            <a:pPr marL="0" indent="0">
              <a:buFont typeface="Arial" pitchFamily="34" charset="0"/>
              <a:buNone/>
            </a:pPr>
            <a:endParaRPr lang="en-US" sz="6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Freedom; running your own country; not being ruled by someone else; being able to “do what you want.”</a:t>
            </a:r>
            <a:endParaRPr lang="en-US" sz="6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8382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/>
              <a:t>How many countries are involved in a </a:t>
            </a:r>
            <a:r>
              <a:rPr lang="en-US" sz="8000" i="1" dirty="0"/>
              <a:t>nationalist movement?</a:t>
            </a:r>
            <a:endParaRPr lang="en-US" sz="8000" dirty="0"/>
          </a:p>
          <a:p>
            <a:pPr marL="0" indent="0">
              <a:buFont typeface="Arial" pitchFamily="34" charset="0"/>
              <a:buNone/>
            </a:pPr>
            <a:endParaRPr lang="en-US" sz="8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895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chemeClr val="bg1">
                    <a:lumMod val="65000"/>
                  </a:schemeClr>
                </a:solidFill>
              </a:rPr>
              <a:t>Something </a:t>
            </a:r>
            <a:r>
              <a:rPr lang="en-US" sz="6600" b="1" dirty="0">
                <a:solidFill>
                  <a:schemeClr val="bg1">
                    <a:lumMod val="65000"/>
                  </a:schemeClr>
                </a:solidFill>
              </a:rPr>
              <a:t>like</a:t>
            </a:r>
            <a:r>
              <a:rPr lang="en-US" sz="6600" b="1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marL="0" indent="0">
              <a:buNone/>
            </a:pPr>
            <a:endParaRPr lang="en-US" sz="6600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6600" i="1" dirty="0">
                <a:solidFill>
                  <a:schemeClr val="bg1">
                    <a:lumMod val="65000"/>
                  </a:schemeClr>
                </a:solidFill>
              </a:rPr>
              <a:t>Nationalist movements</a:t>
            </a:r>
            <a:r>
              <a:rPr lang="en-US" sz="6600" dirty="0">
                <a:solidFill>
                  <a:schemeClr val="bg1">
                    <a:lumMod val="65000"/>
                  </a:schemeClr>
                </a:solidFill>
              </a:rPr>
              <a:t> only involve </a:t>
            </a:r>
            <a:r>
              <a:rPr lang="en-US" sz="6600" b="1" dirty="0">
                <a:solidFill>
                  <a:schemeClr val="bg1">
                    <a:lumMod val="65000"/>
                  </a:schemeClr>
                </a:solidFill>
              </a:rPr>
              <a:t>one</a:t>
            </a:r>
            <a:r>
              <a:rPr lang="en-US" sz="6600" dirty="0">
                <a:solidFill>
                  <a:schemeClr val="bg1">
                    <a:lumMod val="65000"/>
                  </a:schemeClr>
                </a:solidFill>
              </a:rPr>
              <a:t> nation or group.</a:t>
            </a: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295400"/>
            <a:ext cx="8915400" cy="4016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/>
              <a:t>How did </a:t>
            </a:r>
            <a:r>
              <a:rPr lang="en-US" sz="8000" i="1" dirty="0"/>
              <a:t>nationalism</a:t>
            </a:r>
            <a:r>
              <a:rPr lang="en-US" sz="8000" dirty="0"/>
              <a:t> lead to independence in Kenya?</a:t>
            </a: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654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581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chemeClr val="bg1">
                    <a:lumMod val="65000"/>
                  </a:schemeClr>
                </a:solidFill>
              </a:rPr>
              <a:t>Something like…</a:t>
            </a:r>
          </a:p>
          <a:p>
            <a:pPr marL="0" indent="0">
              <a:buNone/>
            </a:pPr>
            <a:endParaRPr lang="en-US" sz="6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6600" dirty="0">
                <a:solidFill>
                  <a:schemeClr val="bg1">
                    <a:lumMod val="65000"/>
                  </a:schemeClr>
                </a:solidFill>
              </a:rPr>
              <a:t>The Mau </a:t>
            </a:r>
            <a:r>
              <a:rPr lang="en-US" sz="6600" dirty="0" err="1">
                <a:solidFill>
                  <a:schemeClr val="bg1">
                    <a:lumMod val="65000"/>
                  </a:schemeClr>
                </a:solidFill>
              </a:rPr>
              <a:t>Mau</a:t>
            </a:r>
            <a:r>
              <a:rPr lang="en-US" sz="6600" dirty="0">
                <a:solidFill>
                  <a:schemeClr val="bg1">
                    <a:lumMod val="65000"/>
                  </a:schemeClr>
                </a:solidFill>
              </a:rPr>
              <a:t> nationalist group promoted violence against the British .</a:t>
            </a:r>
          </a:p>
          <a:p>
            <a:pPr marL="0" indent="0">
              <a:buNone/>
            </a:pPr>
            <a:r>
              <a:rPr lang="en-US" sz="6600" dirty="0" smtClean="0">
                <a:solidFill>
                  <a:schemeClr val="bg1">
                    <a:lumMod val="65000"/>
                  </a:schemeClr>
                </a:solidFill>
              </a:rPr>
              <a:t>Kenya had a VIOLENT transition to independence.  </a:t>
            </a:r>
            <a:endParaRPr lang="en-US" sz="6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295400"/>
            <a:ext cx="8915400" cy="4016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/>
              <a:t>Is a </a:t>
            </a:r>
            <a:r>
              <a:rPr lang="en-US" sz="8000" i="1" dirty="0"/>
              <a:t>nationalist movement </a:t>
            </a:r>
            <a:r>
              <a:rPr lang="en-US" sz="8000" dirty="0"/>
              <a:t>“multinational”?</a:t>
            </a:r>
          </a:p>
          <a:p>
            <a:pPr marL="0" indent="0">
              <a:buNone/>
            </a:pPr>
            <a:r>
              <a:rPr lang="en-US" sz="8000" dirty="0"/>
              <a:t>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30285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269</Words>
  <Application>Microsoft Office PowerPoint</Application>
  <PresentationFormat>On-screen Show (4:3)</PresentationFormat>
  <Paragraphs>48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iRespondQuestionMaster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Mcanear</dc:creator>
  <cp:lastModifiedBy>Virginia Mcanear</cp:lastModifiedBy>
  <cp:revision>7</cp:revision>
  <cp:lastPrinted>2012-01-23T15:12:03Z</cp:lastPrinted>
  <dcterms:created xsi:type="dcterms:W3CDTF">2012-01-22T00:45:59Z</dcterms:created>
  <dcterms:modified xsi:type="dcterms:W3CDTF">2012-01-23T15:12:06Z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</Properties>
</file>