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1" r:id="rId3"/>
    <p:sldId id="338" r:id="rId4"/>
    <p:sldId id="336" r:id="rId5"/>
    <p:sldId id="335" r:id="rId6"/>
    <p:sldId id="258" r:id="rId7"/>
    <p:sldId id="259" r:id="rId8"/>
    <p:sldId id="260" r:id="rId9"/>
    <p:sldId id="261" r:id="rId10"/>
    <p:sldId id="262" r:id="rId11"/>
    <p:sldId id="263" r:id="rId12"/>
    <p:sldId id="265" r:id="rId13"/>
    <p:sldId id="266" r:id="rId14"/>
    <p:sldId id="267" r:id="rId15"/>
    <p:sldId id="268" r:id="rId16"/>
    <p:sldId id="269" r:id="rId17"/>
    <p:sldId id="270" r:id="rId18"/>
    <p:sldId id="344" r:id="rId19"/>
    <p:sldId id="272" r:id="rId20"/>
    <p:sldId id="271" r:id="rId21"/>
    <p:sldId id="273" r:id="rId22"/>
    <p:sldId id="274" r:id="rId23"/>
    <p:sldId id="275" r:id="rId24"/>
    <p:sldId id="277" r:id="rId25"/>
    <p:sldId id="278" r:id="rId26"/>
    <p:sldId id="279" r:id="rId27"/>
    <p:sldId id="276" r:id="rId28"/>
    <p:sldId id="281" r:id="rId29"/>
    <p:sldId id="282" r:id="rId30"/>
    <p:sldId id="280"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6" r:id="rId45"/>
    <p:sldId id="298" r:id="rId46"/>
    <p:sldId id="299" r:id="rId47"/>
    <p:sldId id="300" r:id="rId48"/>
    <p:sldId id="301" r:id="rId49"/>
    <p:sldId id="302" r:id="rId50"/>
    <p:sldId id="303" r:id="rId51"/>
    <p:sldId id="304" r:id="rId52"/>
    <p:sldId id="305" r:id="rId53"/>
    <p:sldId id="306" r:id="rId54"/>
    <p:sldId id="337" r:id="rId55"/>
    <p:sldId id="283" r:id="rId56"/>
    <p:sldId id="334" r:id="rId57"/>
    <p:sldId id="307" r:id="rId58"/>
    <p:sldId id="308" r:id="rId59"/>
    <p:sldId id="347" r:id="rId60"/>
    <p:sldId id="345" r:id="rId61"/>
    <p:sldId id="346" r:id="rId62"/>
    <p:sldId id="342" r:id="rId63"/>
    <p:sldId id="34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B36"/>
    <a:srgbClr val="0DA2A0"/>
    <a:srgbClr val="3B2314"/>
    <a:srgbClr val="931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A8EAA1-3CD4-4E05-BF4A-9C2228803CA9}"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315633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EAA1-3CD4-4E05-BF4A-9C2228803CA9}"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1794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EAA1-3CD4-4E05-BF4A-9C2228803CA9}"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81586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8EAA1-3CD4-4E05-BF4A-9C2228803CA9}"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37583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8EAA1-3CD4-4E05-BF4A-9C2228803CA9}" type="datetimeFigureOut">
              <a:rPr lang="en-US" smtClean="0"/>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292162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8EAA1-3CD4-4E05-BF4A-9C2228803CA9}"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89410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8EAA1-3CD4-4E05-BF4A-9C2228803CA9}" type="datetimeFigureOut">
              <a:rPr lang="en-US" smtClean="0"/>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258154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8EAA1-3CD4-4E05-BF4A-9C2228803CA9}" type="datetimeFigureOut">
              <a:rPr lang="en-US" smtClean="0"/>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90667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EAA1-3CD4-4E05-BF4A-9C2228803CA9}" type="datetimeFigureOut">
              <a:rPr lang="en-US" smtClean="0"/>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248769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EAA1-3CD4-4E05-BF4A-9C2228803CA9}"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52219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8EAA1-3CD4-4E05-BF4A-9C2228803CA9}" type="datetimeFigureOut">
              <a:rPr lang="en-US" smtClean="0"/>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56BD-6D70-486F-8AA0-5D8D189F8AF3}" type="slidenum">
              <a:rPr lang="en-US" smtClean="0"/>
              <a:t>‹#›</a:t>
            </a:fld>
            <a:endParaRPr lang="en-US"/>
          </a:p>
        </p:txBody>
      </p:sp>
    </p:spTree>
    <p:extLst>
      <p:ext uri="{BB962C8B-B14F-4D97-AF65-F5344CB8AC3E}">
        <p14:creationId xmlns:p14="http://schemas.microsoft.com/office/powerpoint/2010/main" val="133773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8EAA1-3CD4-4E05-BF4A-9C2228803CA9}" type="datetimeFigureOut">
              <a:rPr lang="en-US" smtClean="0"/>
              <a:t>10/31/2013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456BD-6D70-486F-8AA0-5D8D189F8AF3}" type="slidenum">
              <a:rPr lang="en-US" smtClean="0"/>
              <a:t>‹#›</a:t>
            </a:fld>
            <a:endParaRPr lang="en-US"/>
          </a:p>
        </p:txBody>
      </p:sp>
    </p:spTree>
    <p:extLst>
      <p:ext uri="{BB962C8B-B14F-4D97-AF65-F5344CB8AC3E}">
        <p14:creationId xmlns:p14="http://schemas.microsoft.com/office/powerpoint/2010/main" val="237346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3162" y="0"/>
            <a:ext cx="9005675"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162" y="332763"/>
            <a:ext cx="9005675" cy="619247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77801" y="1349550"/>
            <a:ext cx="6036397" cy="3016210"/>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rPr>
              <a:t>History of</a:t>
            </a:r>
          </a:p>
          <a:p>
            <a:pPr algn="ctr"/>
            <a:r>
              <a:rPr lang="en-US" sz="11000" b="1" cap="none" spc="0" dirty="0" smtClean="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rPr>
              <a:t>Canada</a:t>
            </a:r>
            <a:endParaRPr lang="en-US" sz="11000" b="1" cap="none" spc="0" dirty="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353993" y="4491391"/>
            <a:ext cx="7484012" cy="954107"/>
          </a:xfrm>
          <a:prstGeom prst="rect">
            <a:avLst/>
          </a:prstGeom>
          <a:noFill/>
        </p:spPr>
        <p:txBody>
          <a:bodyPr wrap="square" rtlCol="0">
            <a:spAutoFit/>
          </a:bodyPr>
          <a:lstStyle/>
          <a:p>
            <a:pPr algn="ctr"/>
            <a:r>
              <a:rPr lang="en-US" sz="2800" dirty="0" smtClean="0">
                <a:solidFill>
                  <a:schemeClr val="bg1"/>
                </a:solidFill>
                <a:latin typeface="KBScaredStraight" panose="02000603000000000000" pitchFamily="2" charset="0"/>
                <a:ea typeface="KBScaredStraight" panose="02000603000000000000" pitchFamily="2" charset="0"/>
              </a:rPr>
              <a:t>From European Contact to </a:t>
            </a:r>
          </a:p>
          <a:p>
            <a:pPr algn="ctr"/>
            <a:r>
              <a:rPr lang="en-US" sz="2800" dirty="0" smtClean="0">
                <a:solidFill>
                  <a:schemeClr val="bg1"/>
                </a:solidFill>
                <a:latin typeface="KBScaredStraight" panose="02000603000000000000" pitchFamily="2" charset="0"/>
                <a:ea typeface="KBScaredStraight" panose="02000603000000000000" pitchFamily="2" charset="0"/>
              </a:rPr>
              <a:t>Canadian Independence</a:t>
            </a: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2176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54281" y="0"/>
            <a:ext cx="9083449" cy="1323439"/>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Early Europeans</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f</a:t>
            </a:r>
            <a:r>
              <a:rPr lang="en-US" sz="3200" dirty="0" smtClean="0">
                <a:latin typeface="KBScaredStraight" panose="02000603000000000000" pitchFamily="2" charset="0"/>
                <a:ea typeface="KBScaredStraight" panose="02000603000000000000" pitchFamily="2" charset="0"/>
              </a:rPr>
              <a:t>irst </a:t>
            </a:r>
            <a:r>
              <a:rPr lang="en-US" sz="3200" dirty="0" smtClean="0">
                <a:latin typeface="KBScaredStraight" panose="02000603000000000000" pitchFamily="2" charset="0"/>
                <a:ea typeface="KBScaredStraight" panose="02000603000000000000" pitchFamily="2" charset="0"/>
              </a:rPr>
              <a:t>explorers to settle Canada were Norse invaders from the Scandinavian Peninsula</a:t>
            </a:r>
            <a:r>
              <a:rPr lang="en-US" sz="32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1000 CE, they built a town on the northeast coast of Canada </a:t>
            </a:r>
            <a:r>
              <a:rPr lang="en-US" sz="3200" dirty="0" smtClean="0">
                <a:latin typeface="KBScaredStraight" panose="02000603000000000000" pitchFamily="2" charset="0"/>
                <a:ea typeface="KBScaredStraight" panose="02000603000000000000" pitchFamily="2" charset="0"/>
              </a:rPr>
              <a:t>and </a:t>
            </a:r>
            <a:r>
              <a:rPr lang="en-US" sz="3200" dirty="0" smtClean="0">
                <a:latin typeface="KBScaredStraight" panose="02000603000000000000" pitchFamily="2" charset="0"/>
                <a:ea typeface="KBScaredStraight" panose="02000603000000000000" pitchFamily="2" charset="0"/>
              </a:rPr>
              <a:t>established a trading relationship with the Inuit.</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Norse deserted the settlement for unknown reasons.</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Europeans did not return to Canada until almost 500 years later…</a:t>
            </a:r>
          </a:p>
        </p:txBody>
      </p:sp>
    </p:spTree>
    <p:extLst>
      <p:ext uri="{BB962C8B-B14F-4D97-AF65-F5344CB8AC3E}">
        <p14:creationId xmlns:p14="http://schemas.microsoft.com/office/powerpoint/2010/main" val="124225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199" y="112958"/>
            <a:ext cx="7812111" cy="4916242"/>
          </a:xfrm>
          <a:prstGeom prst="rect">
            <a:avLst/>
          </a:prstGeom>
          <a:ln>
            <a:solidFill>
              <a:schemeClr val="tx1"/>
            </a:solidFill>
          </a:ln>
          <a:effectLst>
            <a:outerShdw blurRad="292100" dist="139700" dir="2700000" algn="tl" rotWithShape="0">
              <a:srgbClr val="333333">
                <a:alpha val="65000"/>
              </a:srgbClr>
            </a:outerShdw>
          </a:effectLst>
        </p:spPr>
      </p:pic>
      <p:pic>
        <p:nvPicPr>
          <p:cNvPr id="6"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4673" y="3429000"/>
            <a:ext cx="4914193" cy="3200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330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26625" y="0"/>
            <a:ext cx="8138767" cy="1323439"/>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Newfoundland</a:t>
            </a:r>
          </a:p>
        </p:txBody>
      </p:sp>
      <p:sp>
        <p:nvSpPr>
          <p:cNvPr id="7" name="TextBox 6"/>
          <p:cNvSpPr txBox="1"/>
          <p:nvPr/>
        </p:nvSpPr>
        <p:spPr>
          <a:xfrm>
            <a:off x="1031630" y="1323439"/>
            <a:ext cx="10109982" cy="5262979"/>
          </a:xfrm>
          <a:prstGeom prst="rect">
            <a:avLst/>
          </a:prstGeom>
          <a:noFill/>
        </p:spPr>
        <p:txBody>
          <a:bodyPr wrap="square" rtlCol="0">
            <a:spAutoFit/>
          </a:bodyPr>
          <a:lstStyle/>
          <a:p>
            <a:pPr marL="457200" indent="-457200">
              <a:buFont typeface="Arial" panose="020B0604020202020204" pitchFamily="34" charset="0"/>
              <a:buChar char="•"/>
            </a:pPr>
            <a:r>
              <a:rPr lang="en-US" sz="4800" dirty="0" smtClean="0">
                <a:latin typeface="KBScaredStraight" panose="02000603000000000000" pitchFamily="2" charset="0"/>
                <a:ea typeface="KBScaredStraight" panose="02000603000000000000" pitchFamily="2" charset="0"/>
              </a:rPr>
              <a:t>The Italian explorer, </a:t>
            </a:r>
            <a:r>
              <a:rPr lang="en-US" sz="4800" dirty="0" smtClean="0">
                <a:latin typeface="KBScaredStraight" panose="02000603000000000000" pitchFamily="2" charset="0"/>
                <a:ea typeface="KBScaredStraight" panose="02000603000000000000" pitchFamily="2" charset="0"/>
              </a:rPr>
              <a:t>John Cabot, sailed to Canada’s east coast in 1497.</a:t>
            </a:r>
          </a:p>
          <a:p>
            <a:pPr marL="457200" indent="-457200">
              <a:buFont typeface="Arial" panose="020B0604020202020204" pitchFamily="34" charset="0"/>
              <a:buChar char="•"/>
            </a:pPr>
            <a:endParaRPr lang="en-US" sz="4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4800" dirty="0" smtClean="0">
                <a:latin typeface="KBScaredStraight" panose="02000603000000000000" pitchFamily="2" charset="0"/>
                <a:ea typeface="KBScaredStraight" panose="02000603000000000000" pitchFamily="2" charset="0"/>
              </a:rPr>
              <a:t>Cabot claimed an area of land for England (his sponsor) </a:t>
            </a:r>
            <a:r>
              <a:rPr lang="en-US" sz="4800" dirty="0" smtClean="0">
                <a:latin typeface="KBScaredStraight" panose="02000603000000000000" pitchFamily="2" charset="0"/>
                <a:ea typeface="KBScaredStraight" panose="02000603000000000000" pitchFamily="2" charset="0"/>
              </a:rPr>
              <a:t>and </a:t>
            </a:r>
            <a:r>
              <a:rPr lang="en-US" sz="4800" dirty="0" smtClean="0">
                <a:latin typeface="KBScaredStraight" panose="02000603000000000000" pitchFamily="2" charset="0"/>
                <a:ea typeface="KBScaredStraight" panose="02000603000000000000" pitchFamily="2" charset="0"/>
              </a:rPr>
              <a:t>named it “Newfoundland”.</a:t>
            </a:r>
          </a:p>
        </p:txBody>
      </p:sp>
    </p:spTree>
    <p:extLst>
      <p:ext uri="{BB962C8B-B14F-4D97-AF65-F5344CB8AC3E}">
        <p14:creationId xmlns:p14="http://schemas.microsoft.com/office/powerpoint/2010/main" val="81524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319" y="442964"/>
            <a:ext cx="6607398" cy="5972072"/>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16" y="0"/>
            <a:ext cx="3214688"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292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13031" y="0"/>
            <a:ext cx="6765956" cy="1323439"/>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New France</a:t>
            </a:r>
          </a:p>
        </p:txBody>
      </p:sp>
      <p:sp>
        <p:nvSpPr>
          <p:cNvPr id="7" name="TextBox 6"/>
          <p:cNvSpPr txBox="1"/>
          <p:nvPr/>
        </p:nvSpPr>
        <p:spPr>
          <a:xfrm>
            <a:off x="1031630" y="1323439"/>
            <a:ext cx="10109982" cy="4524315"/>
          </a:xfrm>
          <a:prstGeom prst="rect">
            <a:avLst/>
          </a:prstGeom>
          <a:noFill/>
        </p:spPr>
        <p:txBody>
          <a:bodyPr wrap="square" rtlCol="0">
            <a:spAutoFit/>
          </a:bodyPr>
          <a:lstStyle/>
          <a:p>
            <a:pPr marL="285750" indent="-285750">
              <a:buFont typeface="Arial" panose="020B0604020202020204" pitchFamily="34" charset="0"/>
              <a:buChar char="•"/>
            </a:pPr>
            <a:r>
              <a:rPr lang="en-US" sz="4800" dirty="0" smtClean="0">
                <a:latin typeface="KBScaredStraight" panose="02000603000000000000" pitchFamily="2" charset="0"/>
                <a:ea typeface="KBScaredStraight" panose="02000603000000000000" pitchFamily="2" charset="0"/>
              </a:rPr>
              <a:t>Jacques Cartier sailed up the St. Lawrence River in 1534.</a:t>
            </a:r>
          </a:p>
          <a:p>
            <a:pPr marL="285750" indent="-285750">
              <a:buFont typeface="Arial" panose="020B0604020202020204" pitchFamily="34" charset="0"/>
              <a:buChar char="•"/>
            </a:pPr>
            <a:endParaRPr lang="en-US" sz="4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800" dirty="0" smtClean="0">
                <a:latin typeface="KBScaredStraight" panose="02000603000000000000" pitchFamily="2" charset="0"/>
                <a:ea typeface="KBScaredStraight" panose="02000603000000000000" pitchFamily="2" charset="0"/>
              </a:rPr>
              <a:t>He claimed the land for France.</a:t>
            </a:r>
          </a:p>
          <a:p>
            <a:pPr marL="742950" lvl="1" indent="-285750">
              <a:buFont typeface="Arial" panose="020B0604020202020204" pitchFamily="34" charset="0"/>
              <a:buChar char="•"/>
            </a:pPr>
            <a:r>
              <a:rPr lang="en-US" sz="4800" dirty="0" smtClean="0">
                <a:latin typeface="KBScaredStraight" panose="02000603000000000000" pitchFamily="2" charset="0"/>
                <a:ea typeface="KBScaredStraight" panose="02000603000000000000" pitchFamily="2" charset="0"/>
              </a:rPr>
              <a:t>French colonists named the area “New France”.</a:t>
            </a:r>
          </a:p>
        </p:txBody>
      </p:sp>
    </p:spTree>
    <p:extLst>
      <p:ext uri="{BB962C8B-B14F-4D97-AF65-F5344CB8AC3E}">
        <p14:creationId xmlns:p14="http://schemas.microsoft.com/office/powerpoint/2010/main" val="1867580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6" descr="jacques_cartier_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5708" y="274320"/>
            <a:ext cx="4757811" cy="630936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09" y="800100"/>
            <a:ext cx="6057900" cy="52578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882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8672" y="0"/>
            <a:ext cx="10754675" cy="1169551"/>
          </a:xfrm>
          <a:prstGeom prst="rect">
            <a:avLst/>
          </a:prstGeom>
          <a:noFill/>
        </p:spPr>
        <p:txBody>
          <a:bodyPr wrap="none" lIns="91440" tIns="45720" rIns="91440" bIns="45720">
            <a:spAutoFit/>
          </a:bodyPr>
          <a:lstStyle/>
          <a:p>
            <a:pPr algn="ctr"/>
            <a:r>
              <a:rPr lang="en-US" sz="68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New France (Quebec)</a:t>
            </a:r>
          </a:p>
        </p:txBody>
      </p:sp>
      <p:sp>
        <p:nvSpPr>
          <p:cNvPr id="7" name="TextBox 6"/>
          <p:cNvSpPr txBox="1"/>
          <p:nvPr/>
        </p:nvSpPr>
        <p:spPr>
          <a:xfrm>
            <a:off x="1031630" y="1323439"/>
            <a:ext cx="10109982" cy="5078313"/>
          </a:xfrm>
          <a:prstGeom prst="rect">
            <a:avLst/>
          </a:prstGeom>
          <a:noFill/>
        </p:spPr>
        <p:txBody>
          <a:bodyPr wrap="square" rtlCol="0">
            <a:spAutoFit/>
          </a:bodyPr>
          <a:lstStyle/>
          <a:p>
            <a:pPr marL="685800" indent="-6858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In 1608, Samuel </a:t>
            </a:r>
            <a:r>
              <a:rPr lang="en-US" sz="3600" dirty="0">
                <a:latin typeface="KBScaredStraight" panose="02000603000000000000" pitchFamily="2" charset="0"/>
                <a:ea typeface="KBScaredStraight" panose="02000603000000000000" pitchFamily="2" charset="0"/>
              </a:rPr>
              <a:t>de Champlain built the first permanent French settlement in </a:t>
            </a:r>
            <a:r>
              <a:rPr lang="en-US" sz="3600" dirty="0" smtClean="0">
                <a:latin typeface="KBScaredStraight" panose="02000603000000000000" pitchFamily="2" charset="0"/>
                <a:ea typeface="KBScaredStraight" panose="02000603000000000000" pitchFamily="2" charset="0"/>
              </a:rPr>
              <a:t>New France—called Quebec.</a:t>
            </a:r>
            <a:endParaRPr lang="en-US" sz="3600" dirty="0">
              <a:latin typeface="KBScaredStraight" panose="02000603000000000000" pitchFamily="2" charset="0"/>
              <a:ea typeface="KBScaredStraight" panose="02000603000000000000" pitchFamily="2" charset="0"/>
            </a:endParaRPr>
          </a:p>
          <a:p>
            <a:pPr marL="1143000" lvl="1" indent="-6858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The p</a:t>
            </a:r>
            <a:r>
              <a:rPr lang="en-US" sz="3600" dirty="0" smtClean="0">
                <a:latin typeface="KBScaredStraight" panose="02000603000000000000" pitchFamily="2" charset="0"/>
                <a:ea typeface="KBScaredStraight" panose="02000603000000000000" pitchFamily="2" charset="0"/>
              </a:rPr>
              <a:t>opulation </a:t>
            </a:r>
            <a:r>
              <a:rPr lang="en-US" sz="3600" dirty="0">
                <a:latin typeface="KBScaredStraight" panose="02000603000000000000" pitchFamily="2" charset="0"/>
                <a:ea typeface="KBScaredStraight" panose="02000603000000000000" pitchFamily="2" charset="0"/>
              </a:rPr>
              <a:t>grew </a:t>
            </a:r>
            <a:r>
              <a:rPr lang="en-US" sz="3600" dirty="0" smtClean="0">
                <a:latin typeface="KBScaredStraight" panose="02000603000000000000" pitchFamily="2" charset="0"/>
                <a:ea typeface="KBScaredStraight" panose="02000603000000000000" pitchFamily="2" charset="0"/>
              </a:rPr>
              <a:t>slowly.</a:t>
            </a:r>
          </a:p>
          <a:p>
            <a:pPr marL="685800" indent="-6858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685800" indent="-6858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Many people moved inland to trap </a:t>
            </a:r>
            <a:r>
              <a:rPr lang="en-US" sz="3600" dirty="0" smtClean="0">
                <a:latin typeface="KBScaredStraight" panose="02000603000000000000" pitchFamily="2" charset="0"/>
                <a:ea typeface="KBScaredStraight" panose="02000603000000000000" pitchFamily="2" charset="0"/>
              </a:rPr>
              <a:t>animals.</a:t>
            </a:r>
          </a:p>
          <a:p>
            <a:pPr marL="1143000" lvl="1" indent="-6858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H</a:t>
            </a:r>
            <a:r>
              <a:rPr lang="en-US" sz="3600" dirty="0" smtClean="0">
                <a:latin typeface="KBScaredStraight" panose="02000603000000000000" pitchFamily="2" charset="0"/>
                <a:ea typeface="KBScaredStraight" panose="02000603000000000000" pitchFamily="2" charset="0"/>
              </a:rPr>
              <a:t>ats </a:t>
            </a:r>
            <a:r>
              <a:rPr lang="en-US" sz="3600" dirty="0">
                <a:latin typeface="KBScaredStraight" panose="02000603000000000000" pitchFamily="2" charset="0"/>
                <a:ea typeface="KBScaredStraight" panose="02000603000000000000" pitchFamily="2" charset="0"/>
              </a:rPr>
              <a:t>made of beaver fur were in high demand in </a:t>
            </a:r>
            <a:r>
              <a:rPr lang="en-US" sz="3600" dirty="0" smtClean="0">
                <a:latin typeface="KBScaredStraight" panose="02000603000000000000" pitchFamily="2" charset="0"/>
                <a:ea typeface="KBScaredStraight" panose="02000603000000000000" pitchFamily="2" charset="0"/>
              </a:rPr>
              <a:t>Europe.</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61101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825" y="619125"/>
            <a:ext cx="4324350" cy="56197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9645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72" y="120676"/>
            <a:ext cx="6607130" cy="52506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705" y="3113404"/>
            <a:ext cx="5480767" cy="344192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6652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8672" y="0"/>
            <a:ext cx="10754675" cy="1169551"/>
          </a:xfrm>
          <a:prstGeom prst="rect">
            <a:avLst/>
          </a:prstGeom>
          <a:noFill/>
        </p:spPr>
        <p:txBody>
          <a:bodyPr wrap="none" lIns="91440" tIns="45720" rIns="91440" bIns="45720">
            <a:spAutoFit/>
          </a:bodyPr>
          <a:lstStyle/>
          <a:p>
            <a:pPr algn="ctr"/>
            <a:r>
              <a:rPr lang="en-US" sz="68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New France (Quebec)</a:t>
            </a:r>
          </a:p>
        </p:txBody>
      </p:sp>
      <p:sp>
        <p:nvSpPr>
          <p:cNvPr id="7" name="TextBox 6"/>
          <p:cNvSpPr txBox="1"/>
          <p:nvPr/>
        </p:nvSpPr>
        <p:spPr>
          <a:xfrm>
            <a:off x="1031630" y="1323439"/>
            <a:ext cx="10109982" cy="5632311"/>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European fur traders were joined by French farmers, merchants, and missionaries from the Catholic Church</a:t>
            </a:r>
            <a:r>
              <a:rPr lang="en-US" sz="40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40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They brought with them French laws, traditions, &amp; religion.</a:t>
            </a:r>
          </a:p>
          <a:p>
            <a:pPr marL="742950" lvl="1"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France wouldn’t let anyone move to New France who was not Catholic.</a:t>
            </a:r>
          </a:p>
        </p:txBody>
      </p:sp>
    </p:spTree>
    <p:extLst>
      <p:ext uri="{BB962C8B-B14F-4D97-AF65-F5344CB8AC3E}">
        <p14:creationId xmlns:p14="http://schemas.microsoft.com/office/powerpoint/2010/main" val="251282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391843"/>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endParaRPr lang="en-US" sz="4400" dirty="0">
              <a:latin typeface="KG Second Chances Solid" panose="02000000000000000000" pitchFamily="2" charset="0"/>
            </a:endParaRPr>
          </a:p>
          <a:p>
            <a:endParaRPr lang="en-US" sz="4400" dirty="0"/>
          </a:p>
          <a:p>
            <a:r>
              <a:rPr lang="en-US" sz="3200" b="1" dirty="0">
                <a:latin typeface="KBScaredStraight" panose="02000603000000000000" pitchFamily="2" charset="0"/>
                <a:ea typeface="KBScaredStraight" panose="02000603000000000000" pitchFamily="2" charset="0"/>
              </a:rPr>
              <a:t>SS6H4 The student will describe the impact of European contact on Canada. </a:t>
            </a:r>
            <a:endParaRPr lang="en-US" sz="3200" dirty="0">
              <a:latin typeface="KBScaredStraight" panose="02000603000000000000" pitchFamily="2" charset="0"/>
              <a:ea typeface="KBScaredStraight" panose="02000603000000000000" pitchFamily="2" charset="0"/>
            </a:endParaRPr>
          </a:p>
          <a:p>
            <a:r>
              <a:rPr lang="en-US" sz="3200" dirty="0">
                <a:latin typeface="KBScaredStraight" panose="02000603000000000000" pitchFamily="2" charset="0"/>
                <a:ea typeface="KBScaredStraight" panose="02000603000000000000" pitchFamily="2" charset="0"/>
              </a:rPr>
              <a:t>a. Describe the influence of the French and the English on the language and religion of Canada. </a:t>
            </a:r>
          </a:p>
          <a:p>
            <a:r>
              <a:rPr lang="en-US" sz="3200" dirty="0">
                <a:latin typeface="KBScaredStraight" panose="02000603000000000000" pitchFamily="2" charset="0"/>
                <a:ea typeface="KBScaredStraight" panose="02000603000000000000" pitchFamily="2" charset="0"/>
              </a:rPr>
              <a:t>b. Explain how Canada became an independent nation. </a:t>
            </a:r>
          </a:p>
        </p:txBody>
      </p:sp>
    </p:spTree>
    <p:extLst>
      <p:ext uri="{BB962C8B-B14F-4D97-AF65-F5344CB8AC3E}">
        <p14:creationId xmlns:p14="http://schemas.microsoft.com/office/powerpoint/2010/main" val="87880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Map16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94062" y="0"/>
            <a:ext cx="560387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2566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72679" y="0"/>
            <a:ext cx="9846671" cy="1138773"/>
          </a:xfrm>
          <a:prstGeom prst="rect">
            <a:avLst/>
          </a:prstGeom>
          <a:noFill/>
        </p:spPr>
        <p:txBody>
          <a:bodyPr wrap="none" lIns="91440" tIns="45720" rIns="91440" bIns="45720">
            <a:spAutoFit/>
          </a:bodyPr>
          <a:lstStyle/>
          <a:p>
            <a:pPr algn="ctr"/>
            <a:r>
              <a:rPr lang="en-US" sz="68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The British in Canada</a:t>
            </a:r>
          </a:p>
        </p:txBody>
      </p:sp>
      <p:sp>
        <p:nvSpPr>
          <p:cNvPr id="7" name="TextBox 6"/>
          <p:cNvSpPr txBox="1"/>
          <p:nvPr/>
        </p:nvSpPr>
        <p:spPr>
          <a:xfrm>
            <a:off x="1031630" y="1323439"/>
            <a:ext cx="10109982" cy="4524315"/>
          </a:xfrm>
          <a:prstGeom prst="rect">
            <a:avLst/>
          </a:prstGeom>
          <a:noFill/>
        </p:spPr>
        <p:txBody>
          <a:bodyPr wrap="square" rtlCol="0">
            <a:spAutoFit/>
          </a:bodyPr>
          <a:lstStyle/>
          <a:p>
            <a:pPr marL="285750" indent="-28575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The British </a:t>
            </a:r>
            <a:r>
              <a:rPr lang="en-US" sz="3600" dirty="0">
                <a:latin typeface="KBScaredStraight" panose="02000603000000000000" pitchFamily="2" charset="0"/>
                <a:ea typeface="KBScaredStraight" panose="02000603000000000000" pitchFamily="2" charset="0"/>
              </a:rPr>
              <a:t>colonized </a:t>
            </a:r>
            <a:r>
              <a:rPr lang="en-US" sz="3600" dirty="0" smtClean="0">
                <a:latin typeface="KBScaredStraight" panose="02000603000000000000" pitchFamily="2" charset="0"/>
                <a:ea typeface="KBScaredStraight" panose="02000603000000000000" pitchFamily="2" charset="0"/>
              </a:rPr>
              <a:t>the region </a:t>
            </a:r>
            <a:r>
              <a:rPr lang="en-US" sz="3600" dirty="0">
                <a:latin typeface="KBScaredStraight" panose="02000603000000000000" pitchFamily="2" charset="0"/>
                <a:ea typeface="KBScaredStraight" panose="02000603000000000000" pitchFamily="2" charset="0"/>
              </a:rPr>
              <a:t>south of New </a:t>
            </a:r>
            <a:r>
              <a:rPr lang="en-US" sz="3600" dirty="0" smtClean="0">
                <a:latin typeface="KBScaredStraight" panose="02000603000000000000" pitchFamily="2" charset="0"/>
                <a:ea typeface="KBScaredStraight" panose="02000603000000000000" pitchFamily="2" charset="0"/>
              </a:rPr>
              <a:t>France.</a:t>
            </a:r>
            <a:endParaRPr lang="en-US" sz="36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They saw </a:t>
            </a:r>
            <a:r>
              <a:rPr lang="en-US" sz="3600" dirty="0">
                <a:latin typeface="KBScaredStraight" panose="02000603000000000000" pitchFamily="2" charset="0"/>
                <a:ea typeface="KBScaredStraight" panose="02000603000000000000" pitchFamily="2" charset="0"/>
              </a:rPr>
              <a:t>New France’s success in fur trapping </a:t>
            </a:r>
            <a:r>
              <a:rPr lang="en-US" sz="3600" dirty="0" smtClean="0">
                <a:latin typeface="KBScaredStraight" panose="02000603000000000000" pitchFamily="2" charset="0"/>
                <a:ea typeface="KBScaredStraight" panose="02000603000000000000" pitchFamily="2" charset="0"/>
              </a:rPr>
              <a:t>and </a:t>
            </a:r>
            <a:r>
              <a:rPr lang="en-US" sz="3600" dirty="0">
                <a:latin typeface="KBScaredStraight" panose="02000603000000000000" pitchFamily="2" charset="0"/>
                <a:ea typeface="KBScaredStraight" panose="02000603000000000000" pitchFamily="2" charset="0"/>
              </a:rPr>
              <a:t>wanted to take control of the fur </a:t>
            </a:r>
            <a:r>
              <a:rPr lang="en-US" sz="3600" dirty="0" smtClean="0">
                <a:latin typeface="KBScaredStraight" panose="02000603000000000000" pitchFamily="2" charset="0"/>
                <a:ea typeface="KBScaredStraight" panose="02000603000000000000" pitchFamily="2" charset="0"/>
              </a:rPr>
              <a:t>trade.</a:t>
            </a:r>
          </a:p>
          <a:p>
            <a:pPr marL="742950" lvl="1" indent="-28575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This led </a:t>
            </a:r>
            <a:r>
              <a:rPr lang="en-US" sz="3600" dirty="0">
                <a:latin typeface="KBScaredStraight" panose="02000603000000000000" pitchFamily="2" charset="0"/>
                <a:ea typeface="KBScaredStraight" panose="02000603000000000000" pitchFamily="2" charset="0"/>
              </a:rPr>
              <a:t>to the French and Indian War in </a:t>
            </a:r>
            <a:r>
              <a:rPr lang="en-US" sz="3600" dirty="0" smtClean="0">
                <a:latin typeface="KBScaredStraight" panose="02000603000000000000" pitchFamily="2" charset="0"/>
                <a:ea typeface="KBScaredStraight" panose="02000603000000000000" pitchFamily="2" charset="0"/>
              </a:rPr>
              <a:t>1754.</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74504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4664" y="0"/>
            <a:ext cx="10602711"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French &amp; Indian War</a:t>
            </a:r>
          </a:p>
        </p:txBody>
      </p:sp>
      <p:sp>
        <p:nvSpPr>
          <p:cNvPr id="7" name="TextBox 6"/>
          <p:cNvSpPr txBox="1"/>
          <p:nvPr/>
        </p:nvSpPr>
        <p:spPr>
          <a:xfrm>
            <a:off x="1031630" y="1323439"/>
            <a:ext cx="10109982" cy="5078313"/>
          </a:xfrm>
          <a:prstGeom prst="rect">
            <a:avLst/>
          </a:prstGeom>
          <a:noFill/>
        </p:spPr>
        <p:txBody>
          <a:bodyPr wrap="square" rtlCol="0">
            <a:spAutoFit/>
          </a:bodyPr>
          <a:lstStyle/>
          <a:p>
            <a:pPr marL="571500" indent="-5715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Great Britain fought for control of Canadian territory and the fur trade.</a:t>
            </a:r>
          </a:p>
          <a:p>
            <a:pPr marL="1028700" lvl="1" indent="-5715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It was Great </a:t>
            </a:r>
            <a:r>
              <a:rPr lang="en-US" sz="3600" dirty="0">
                <a:latin typeface="KBScaredStraight" panose="02000603000000000000" pitchFamily="2" charset="0"/>
                <a:ea typeface="KBScaredStraight" panose="02000603000000000000" pitchFamily="2" charset="0"/>
              </a:rPr>
              <a:t>Britain </a:t>
            </a:r>
            <a:r>
              <a:rPr lang="en-US" sz="3600" dirty="0" smtClean="0">
                <a:latin typeface="KBScaredStraight" panose="02000603000000000000" pitchFamily="2" charset="0"/>
                <a:ea typeface="KBScaredStraight" panose="02000603000000000000" pitchFamily="2" charset="0"/>
              </a:rPr>
              <a:t>and the </a:t>
            </a:r>
            <a:r>
              <a:rPr lang="en-US" sz="3600" dirty="0">
                <a:latin typeface="KBScaredStraight" panose="02000603000000000000" pitchFamily="2" charset="0"/>
                <a:ea typeface="KBScaredStraight" panose="02000603000000000000" pitchFamily="2" charset="0"/>
              </a:rPr>
              <a:t>Iroquois Indians versus France </a:t>
            </a:r>
            <a:r>
              <a:rPr lang="en-US" sz="3600" dirty="0" smtClean="0">
                <a:latin typeface="KBScaredStraight" panose="02000603000000000000" pitchFamily="2" charset="0"/>
                <a:ea typeface="KBScaredStraight" panose="02000603000000000000" pitchFamily="2" charset="0"/>
              </a:rPr>
              <a:t>and the </a:t>
            </a:r>
            <a:r>
              <a:rPr lang="en-US" sz="3600" dirty="0">
                <a:latin typeface="KBScaredStraight" panose="02000603000000000000" pitchFamily="2" charset="0"/>
                <a:ea typeface="KBScaredStraight" panose="02000603000000000000" pitchFamily="2" charset="0"/>
              </a:rPr>
              <a:t>Huron </a:t>
            </a:r>
            <a:r>
              <a:rPr lang="en-US" sz="3600" dirty="0" smtClean="0">
                <a:latin typeface="KBScaredStraight" panose="02000603000000000000" pitchFamily="2" charset="0"/>
                <a:ea typeface="KBScaredStraight" panose="02000603000000000000" pitchFamily="2" charset="0"/>
              </a:rPr>
              <a:t>Indians.</a:t>
            </a:r>
            <a:endParaRPr lang="en-US" sz="3600" dirty="0" smtClean="0">
              <a:latin typeface="KBScaredStraight" panose="02000603000000000000" pitchFamily="2" charset="0"/>
              <a:ea typeface="KBScaredStraight" panose="02000603000000000000" pitchFamily="2" charset="0"/>
            </a:endParaRPr>
          </a:p>
          <a:p>
            <a:pPr>
              <a:defRP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Great Britain </a:t>
            </a:r>
            <a:r>
              <a:rPr lang="en-US" sz="3600" dirty="0" smtClean="0">
                <a:latin typeface="KBScaredStraight" panose="02000603000000000000" pitchFamily="2" charset="0"/>
                <a:ea typeface="KBScaredStraight" panose="02000603000000000000" pitchFamily="2" charset="0"/>
              </a:rPr>
              <a:t>conquered </a:t>
            </a:r>
            <a:r>
              <a:rPr lang="en-US" sz="3600" dirty="0">
                <a:latin typeface="KBScaredStraight" panose="02000603000000000000" pitchFamily="2" charset="0"/>
                <a:ea typeface="KBScaredStraight" panose="02000603000000000000" pitchFamily="2" charset="0"/>
              </a:rPr>
              <a:t>Quebec in 1754 and forced France to sign the Treaty of Paris in </a:t>
            </a:r>
            <a:r>
              <a:rPr lang="en-US" sz="3600" dirty="0" smtClean="0">
                <a:latin typeface="KBScaredStraight" panose="02000603000000000000" pitchFamily="2" charset="0"/>
                <a:ea typeface="KBScaredStraight" panose="02000603000000000000" pitchFamily="2" charset="0"/>
              </a:rPr>
              <a:t>1763.</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43179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87678" y="0"/>
            <a:ext cx="7816692"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Treaty of Paris</a:t>
            </a:r>
          </a:p>
        </p:txBody>
      </p:sp>
      <p:sp>
        <p:nvSpPr>
          <p:cNvPr id="7" name="TextBox 6"/>
          <p:cNvSpPr txBox="1"/>
          <p:nvPr/>
        </p:nvSpPr>
        <p:spPr>
          <a:xfrm>
            <a:off x="1031630" y="1323439"/>
            <a:ext cx="10109982"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This gave Britain control of all lands east of the Mississippi River, except for 2 islands </a:t>
            </a:r>
            <a:r>
              <a:rPr lang="en-US" sz="3600" dirty="0" smtClean="0">
                <a:latin typeface="KBScaredStraight" panose="02000603000000000000" pitchFamily="2" charset="0"/>
                <a:ea typeface="KBScaredStraight" panose="02000603000000000000" pitchFamily="2" charset="0"/>
              </a:rPr>
              <a:t>off the coast of </a:t>
            </a:r>
            <a:r>
              <a:rPr lang="en-US" sz="3600" dirty="0" smtClean="0">
                <a:latin typeface="KBScaredStraight" panose="02000603000000000000" pitchFamily="2" charset="0"/>
                <a:ea typeface="KBScaredStraight" panose="02000603000000000000" pitchFamily="2" charset="0"/>
              </a:rPr>
              <a:t>Newfoundland</a:t>
            </a:r>
            <a:r>
              <a:rPr lang="en-US" sz="36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British forced Nova Scotia’s French-speaking people to leave.</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Nova Scotia’s French went to another French </a:t>
            </a:r>
            <a:r>
              <a:rPr lang="en-US" sz="3600" dirty="0" smtClean="0">
                <a:latin typeface="KBScaredStraight" panose="02000603000000000000" pitchFamily="2" charset="0"/>
                <a:ea typeface="KBScaredStraight" panose="02000603000000000000" pitchFamily="2" charset="0"/>
              </a:rPr>
              <a:t>colony – Louisiana.</a:t>
            </a:r>
          </a:p>
          <a:p>
            <a:pPr marL="1200150" lvl="2" indent="-28575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D</a:t>
            </a:r>
            <a:r>
              <a:rPr lang="en-US" sz="3600" dirty="0" smtClean="0">
                <a:latin typeface="KBScaredStraight" panose="02000603000000000000" pitchFamily="2" charset="0"/>
                <a:ea typeface="KBScaredStraight" panose="02000603000000000000" pitchFamily="2" charset="0"/>
              </a:rPr>
              <a:t>escendants </a:t>
            </a:r>
            <a:r>
              <a:rPr lang="en-US" sz="3600" dirty="0" smtClean="0">
                <a:latin typeface="KBScaredStraight" panose="02000603000000000000" pitchFamily="2" charset="0"/>
                <a:ea typeface="KBScaredStraight" panose="02000603000000000000" pitchFamily="2" charset="0"/>
              </a:rPr>
              <a:t>of these people are the Cajuns.</a:t>
            </a:r>
          </a:p>
        </p:txBody>
      </p:sp>
    </p:spTree>
    <p:extLst>
      <p:ext uri="{BB962C8B-B14F-4D97-AF65-F5344CB8AC3E}">
        <p14:creationId xmlns:p14="http://schemas.microsoft.com/office/powerpoint/2010/main" val="2085109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quebecac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32284" y="671030"/>
            <a:ext cx="5527431" cy="55159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7358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9620" y="0"/>
            <a:ext cx="11012823"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American Revolution</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1776, Americans gained independence from Great Britain.</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This initiated a huge cultural change in Canada</a:t>
            </a:r>
            <a:r>
              <a:rPr lang="en-US" sz="32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Americans who did not believe in independence left America and moved to Quebec.</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These people were called “Loyalists” because they were loyal to Great Britain.</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As a result, Quebec </a:t>
            </a:r>
            <a:r>
              <a:rPr lang="en-US" sz="3200" dirty="0" smtClean="0">
                <a:latin typeface="KBScaredStraight" panose="02000603000000000000" pitchFamily="2" charset="0"/>
                <a:ea typeface="KBScaredStraight" panose="02000603000000000000" pitchFamily="2" charset="0"/>
              </a:rPr>
              <a:t>began to have people who spoke English as well as French.</a:t>
            </a:r>
          </a:p>
        </p:txBody>
      </p:sp>
    </p:spTree>
    <p:extLst>
      <p:ext uri="{BB962C8B-B14F-4D97-AF65-F5344CB8AC3E}">
        <p14:creationId xmlns:p14="http://schemas.microsoft.com/office/powerpoint/2010/main" val="3065956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4939" y="0"/>
            <a:ext cx="6562181"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Quebec Act</a:t>
            </a:r>
          </a:p>
        </p:txBody>
      </p:sp>
      <p:sp>
        <p:nvSpPr>
          <p:cNvPr id="7" name="TextBox 6"/>
          <p:cNvSpPr txBox="1"/>
          <p:nvPr/>
        </p:nvSpPr>
        <p:spPr>
          <a:xfrm>
            <a:off x="1031630" y="1323439"/>
            <a:ext cx="10109982" cy="4524315"/>
          </a:xfrm>
          <a:prstGeom prst="rect">
            <a:avLst/>
          </a:prstGeom>
          <a:noFill/>
        </p:spPr>
        <p:txBody>
          <a:bodyPr wrap="square" rtlCol="0">
            <a:spAutoFit/>
          </a:bodyPr>
          <a:lstStyle/>
          <a:p>
            <a:pPr marL="571500" indent="-5715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Many Loyalists did not want to live among </a:t>
            </a:r>
            <a:r>
              <a:rPr lang="en-US" sz="3600" dirty="0" smtClean="0">
                <a:latin typeface="KBScaredStraight" panose="02000603000000000000" pitchFamily="2" charset="0"/>
                <a:ea typeface="KBScaredStraight" panose="02000603000000000000" pitchFamily="2" charset="0"/>
              </a:rPr>
              <a:t>French-speaking Canadians.</a:t>
            </a:r>
            <a:endParaRPr lang="en-US" sz="3600" dirty="0">
              <a:latin typeface="KBScaredStraight" panose="02000603000000000000" pitchFamily="2" charset="0"/>
              <a:ea typeface="KBScaredStraight" panose="02000603000000000000" pitchFamily="2" charset="0"/>
            </a:endParaRPr>
          </a:p>
          <a:p>
            <a:pPr marL="1028700" lvl="1" indent="-571500">
              <a:buFont typeface="Arial" panose="020B0604020202020204" pitchFamily="34" charset="0"/>
              <a:buChar char="•"/>
              <a:defRPr/>
            </a:pPr>
            <a:r>
              <a:rPr lang="en-US" sz="3600" dirty="0">
                <a:latin typeface="KBScaredStraight" panose="02000603000000000000" pitchFamily="2" charset="0"/>
                <a:ea typeface="KBScaredStraight" panose="02000603000000000000" pitchFamily="2" charset="0"/>
              </a:rPr>
              <a:t>Cultural difference between the English speakers &amp; French speakers sparked many </a:t>
            </a:r>
            <a:r>
              <a:rPr lang="en-US" sz="3600" dirty="0" smtClean="0">
                <a:latin typeface="KBScaredStraight" panose="02000603000000000000" pitchFamily="2" charset="0"/>
                <a:ea typeface="KBScaredStraight" panose="02000603000000000000" pitchFamily="2" charset="0"/>
              </a:rPr>
              <a:t>conflicts</a:t>
            </a:r>
            <a:r>
              <a:rPr lang="en-US" sz="3600" dirty="0" smtClean="0">
                <a:latin typeface="KBScaredStraight" panose="02000603000000000000" pitchFamily="2" charset="0"/>
                <a:ea typeface="KBScaredStraight" panose="02000603000000000000" pitchFamily="2" charset="0"/>
              </a:rPr>
              <a:t>.</a:t>
            </a:r>
          </a:p>
          <a:p>
            <a:pPr marL="1028700" lvl="1" indent="-571500">
              <a:buFont typeface="Arial" panose="020B0604020202020204" pitchFamily="34" charset="0"/>
              <a:buChar char="•"/>
              <a:defRP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defRPr/>
            </a:pPr>
            <a:r>
              <a:rPr lang="en-US" sz="3600" dirty="0" smtClean="0">
                <a:latin typeface="KBScaredStraight" panose="02000603000000000000" pitchFamily="2" charset="0"/>
                <a:ea typeface="KBScaredStraight" panose="02000603000000000000" pitchFamily="2" charset="0"/>
              </a:rPr>
              <a:t>In 1774, British </a:t>
            </a:r>
            <a:r>
              <a:rPr lang="en-US" sz="3600" dirty="0">
                <a:latin typeface="KBScaredStraight" panose="02000603000000000000" pitchFamily="2" charset="0"/>
                <a:ea typeface="KBScaredStraight" panose="02000603000000000000" pitchFamily="2" charset="0"/>
              </a:rPr>
              <a:t>government passed the Quebec </a:t>
            </a:r>
            <a:r>
              <a:rPr lang="en-US" sz="3600" dirty="0" smtClean="0">
                <a:latin typeface="KBScaredStraight" panose="02000603000000000000" pitchFamily="2" charset="0"/>
                <a:ea typeface="KBScaredStraight" panose="02000603000000000000" pitchFamily="2" charset="0"/>
              </a:rPr>
              <a:t>Act.</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850177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4936" y="0"/>
            <a:ext cx="6562182"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Quebec Act</a:t>
            </a:r>
          </a:p>
        </p:txBody>
      </p:sp>
      <p:sp>
        <p:nvSpPr>
          <p:cNvPr id="7" name="TextBox 6"/>
          <p:cNvSpPr txBox="1"/>
          <p:nvPr/>
        </p:nvSpPr>
        <p:spPr>
          <a:xfrm>
            <a:off x="1031630" y="1323439"/>
            <a:ext cx="101099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British allowed </a:t>
            </a:r>
            <a:r>
              <a:rPr lang="en-US" sz="3600" dirty="0" smtClean="0">
                <a:latin typeface="KBScaredStraight" panose="02000603000000000000" pitchFamily="2" charset="0"/>
                <a:ea typeface="KBScaredStraight" panose="02000603000000000000" pitchFamily="2" charset="0"/>
              </a:rPr>
              <a:t>the French </a:t>
            </a:r>
            <a:r>
              <a:rPr lang="en-US" sz="3600" dirty="0" smtClean="0">
                <a:latin typeface="KBScaredStraight" panose="02000603000000000000" pitchFamily="2" charset="0"/>
                <a:ea typeface="KBScaredStraight" panose="02000603000000000000" pitchFamily="2" charset="0"/>
              </a:rPr>
              <a:t>to stay in Quebec, but continued to control the region.</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Quebec </a:t>
            </a:r>
            <a:r>
              <a:rPr lang="en-US" sz="3600" dirty="0" smtClean="0">
                <a:latin typeface="KBScaredStraight" panose="02000603000000000000" pitchFamily="2" charset="0"/>
                <a:ea typeface="KBScaredStraight" panose="02000603000000000000" pitchFamily="2" charset="0"/>
              </a:rPr>
              <a:t>Act guaranteed the French the right to maintain their culture (language, religion, traditions).</a:t>
            </a:r>
          </a:p>
        </p:txBody>
      </p:sp>
    </p:spTree>
    <p:extLst>
      <p:ext uri="{BB962C8B-B14F-4D97-AF65-F5344CB8AC3E}">
        <p14:creationId xmlns:p14="http://schemas.microsoft.com/office/powerpoint/2010/main" val="2940467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87648" y="0"/>
            <a:ext cx="3616759"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Results</a:t>
            </a:r>
            <a:endPar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g</a:t>
            </a:r>
            <a:r>
              <a:rPr lang="en-US" sz="3200" dirty="0" smtClean="0">
                <a:latin typeface="KBScaredStraight" panose="02000603000000000000" pitchFamily="2" charset="0"/>
                <a:ea typeface="KBScaredStraight" panose="02000603000000000000" pitchFamily="2" charset="0"/>
              </a:rPr>
              <a:t>ave </a:t>
            </a:r>
            <a:r>
              <a:rPr lang="en-US" sz="3200" dirty="0" smtClean="0">
                <a:latin typeface="KBScaredStraight" panose="02000603000000000000" pitchFamily="2" charset="0"/>
                <a:ea typeface="KBScaredStraight" panose="02000603000000000000" pitchFamily="2" charset="0"/>
              </a:rPr>
              <a:t>French Canadians in Quebec the right to continue practicing the Catholic religion and allowed French civil law.</a:t>
            </a: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Loyalists were irritated with the new political &amp; cultural power of the French.</a:t>
            </a:r>
          </a:p>
          <a:p>
            <a:pPr marL="1028700" lvl="1"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They c</a:t>
            </a:r>
            <a:r>
              <a:rPr lang="en-US" sz="3200" dirty="0" smtClean="0">
                <a:latin typeface="KBScaredStraight" panose="02000603000000000000" pitchFamily="2" charset="0"/>
                <a:ea typeface="KBScaredStraight" panose="02000603000000000000" pitchFamily="2" charset="0"/>
              </a:rPr>
              <a:t>ould </a:t>
            </a:r>
            <a:r>
              <a:rPr lang="en-US" sz="3200" dirty="0" smtClean="0">
                <a:latin typeface="KBScaredStraight" panose="02000603000000000000" pitchFamily="2" charset="0"/>
                <a:ea typeface="KBScaredStraight" panose="02000603000000000000" pitchFamily="2" charset="0"/>
              </a:rPr>
              <a:t>not own land or have representation in Quebec’s government.</a:t>
            </a:r>
          </a:p>
          <a:p>
            <a:pPr marL="1028700" lvl="1"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differences among the two groups eventually led to a re-division of the </a:t>
            </a:r>
            <a:r>
              <a:rPr lang="en-US" sz="3200" dirty="0" smtClean="0">
                <a:latin typeface="KBScaredStraight" panose="02000603000000000000" pitchFamily="2" charset="0"/>
                <a:ea typeface="KBScaredStraight" panose="02000603000000000000" pitchFamily="2" charset="0"/>
              </a:rPr>
              <a:t>country.</a:t>
            </a:r>
            <a:endParaRPr lang="en-US" sz="32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24259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7346" y="0"/>
            <a:ext cx="9817368"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Division of Canada</a:t>
            </a:r>
          </a:p>
        </p:txBody>
      </p:sp>
      <p:sp>
        <p:nvSpPr>
          <p:cNvPr id="7" name="TextBox 6"/>
          <p:cNvSpPr txBox="1"/>
          <p:nvPr/>
        </p:nvSpPr>
        <p:spPr>
          <a:xfrm>
            <a:off x="1031630" y="1323439"/>
            <a:ext cx="10109982" cy="3477875"/>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Most English speaking citizens lived in Upper Canada (Ontario).</a:t>
            </a:r>
          </a:p>
          <a:p>
            <a:pPr marL="571500" indent="-571500">
              <a:buFont typeface="Arial" panose="020B0604020202020204" pitchFamily="34" charset="0"/>
              <a:buChar char="•"/>
            </a:pPr>
            <a:endParaRPr lang="en-US" sz="4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Most French speaking citizens lived in Lower Canada (Quebec).</a:t>
            </a:r>
          </a:p>
        </p:txBody>
      </p:sp>
    </p:spTree>
    <p:extLst>
      <p:ext uri="{BB962C8B-B14F-4D97-AF65-F5344CB8AC3E}">
        <p14:creationId xmlns:p14="http://schemas.microsoft.com/office/powerpoint/2010/main" val="318627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46287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32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Print out the following slide for each student. They should complete the graphic organizer during the presentation.</a:t>
            </a:r>
          </a:p>
        </p:txBody>
      </p:sp>
    </p:spTree>
    <p:extLst>
      <p:ext uri="{BB962C8B-B14F-4D97-AF65-F5344CB8AC3E}">
        <p14:creationId xmlns:p14="http://schemas.microsoft.com/office/powerpoint/2010/main" val="3453055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499" y="1299614"/>
            <a:ext cx="5367002" cy="425877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972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26502" y="0"/>
            <a:ext cx="5739072"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War of 1812</a:t>
            </a:r>
          </a:p>
        </p:txBody>
      </p:sp>
      <p:sp>
        <p:nvSpPr>
          <p:cNvPr id="7" name="TextBox 6"/>
          <p:cNvSpPr txBox="1"/>
          <p:nvPr/>
        </p:nvSpPr>
        <p:spPr>
          <a:xfrm>
            <a:off x="1031630" y="1323439"/>
            <a:ext cx="10109982"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During this war, the French </a:t>
            </a:r>
            <a:r>
              <a:rPr lang="en-US" sz="3200" dirty="0" smtClean="0">
                <a:latin typeface="KBScaredStraight" panose="02000603000000000000" pitchFamily="2" charset="0"/>
                <a:ea typeface="KBScaredStraight" panose="02000603000000000000" pitchFamily="2" charset="0"/>
              </a:rPr>
              <a:t>and British worked together against the </a:t>
            </a:r>
            <a:r>
              <a:rPr lang="en-US" sz="3200" dirty="0" smtClean="0">
                <a:latin typeface="KBScaredStraight" panose="02000603000000000000" pitchFamily="2" charset="0"/>
                <a:ea typeface="KBScaredStraight" panose="02000603000000000000" pitchFamily="2" charset="0"/>
              </a:rPr>
              <a:t>United States, </a:t>
            </a:r>
            <a:r>
              <a:rPr lang="en-US" sz="3200" dirty="0" smtClean="0">
                <a:latin typeface="KBScaredStraight" panose="02000603000000000000" pitchFamily="2" charset="0"/>
                <a:ea typeface="KBScaredStraight" panose="02000603000000000000" pitchFamily="2" charset="0"/>
              </a:rPr>
              <a:t>who tried to invade Canada. </a:t>
            </a: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War resulted in a draw, but it defined the US-Canadian border &amp; increased a sense of Canadian nationalism.</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Both French Canadians &amp; English Canadians joined to protect their land—they were more united than ever before.</a:t>
            </a:r>
          </a:p>
        </p:txBody>
      </p:sp>
    </p:spTree>
    <p:extLst>
      <p:ext uri="{BB962C8B-B14F-4D97-AF65-F5344CB8AC3E}">
        <p14:creationId xmlns:p14="http://schemas.microsoft.com/office/powerpoint/2010/main" val="2083076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warof18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42624" y="730250"/>
            <a:ext cx="7315200" cy="53975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0919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7888" y="0"/>
            <a:ext cx="9436302"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War of 1812 - After</a:t>
            </a:r>
          </a:p>
        </p:txBody>
      </p:sp>
      <p:sp>
        <p:nvSpPr>
          <p:cNvPr id="7" name="TextBox 6"/>
          <p:cNvSpPr txBox="1"/>
          <p:nvPr/>
        </p:nvSpPr>
        <p:spPr>
          <a:xfrm>
            <a:off x="1031630" y="1323439"/>
            <a:ext cx="101099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French Canadians </a:t>
            </a:r>
            <a:r>
              <a:rPr lang="en-US" sz="3600" dirty="0" smtClean="0">
                <a:latin typeface="KBScaredStraight" panose="02000603000000000000" pitchFamily="2" charset="0"/>
                <a:ea typeface="KBScaredStraight" panose="02000603000000000000" pitchFamily="2" charset="0"/>
              </a:rPr>
              <a:t>and </a:t>
            </a:r>
            <a:r>
              <a:rPr lang="en-US" sz="3600" dirty="0" smtClean="0">
                <a:latin typeface="KBScaredStraight" panose="02000603000000000000" pitchFamily="2" charset="0"/>
                <a:ea typeface="KBScaredStraight" panose="02000603000000000000" pitchFamily="2" charset="0"/>
              </a:rPr>
              <a:t>British Canadians realized that they hated being under British rule.</a:t>
            </a:r>
          </a:p>
          <a:p>
            <a:pPr marL="571500" indent="-5715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thought that Great Britain was too far away to understand their economic &amp; political needs.</a:t>
            </a:r>
          </a:p>
        </p:txBody>
      </p:sp>
    </p:spTree>
    <p:extLst>
      <p:ext uri="{BB962C8B-B14F-4D97-AF65-F5344CB8AC3E}">
        <p14:creationId xmlns:p14="http://schemas.microsoft.com/office/powerpoint/2010/main" val="420757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0194" y="0"/>
            <a:ext cx="10411697"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Province of Canada</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1837, Canadians began to rebel against British control.</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Britain sent a government reformer to examine the Canadian problem</a:t>
            </a:r>
            <a:r>
              <a:rPr lang="en-US" sz="32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As a result of the inquiry, Britain discovered an economic need to unify the 2 Canadian provinces.</a:t>
            </a:r>
            <a:endParaRPr lang="en-US" sz="32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 </a:t>
            </a:r>
            <a:r>
              <a:rPr lang="en-US" sz="3200" dirty="0" smtClean="0">
                <a:latin typeface="KBScaredStraight" panose="02000603000000000000" pitchFamily="2" charset="0"/>
                <a:ea typeface="KBScaredStraight" panose="02000603000000000000" pitchFamily="2" charset="0"/>
              </a:rPr>
              <a:t>1841, Upper &amp; Lower Canada were united, establishing the “Province of Canada”.</a:t>
            </a:r>
          </a:p>
        </p:txBody>
      </p:sp>
    </p:spTree>
    <p:extLst>
      <p:ext uri="{BB962C8B-B14F-4D97-AF65-F5344CB8AC3E}">
        <p14:creationId xmlns:p14="http://schemas.microsoft.com/office/powerpoint/2010/main" val="31611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5991" y="0"/>
            <a:ext cx="10920105" cy="1015663"/>
          </a:xfrm>
          <a:prstGeom prst="rect">
            <a:avLst/>
          </a:prstGeom>
          <a:noFill/>
        </p:spPr>
        <p:txBody>
          <a:bodyPr wrap="none" lIns="91440" tIns="45720" rIns="91440" bIns="45720">
            <a:spAutoFit/>
          </a:bodyPr>
          <a:lstStyle/>
          <a:p>
            <a:pPr algn="ctr"/>
            <a:r>
              <a:rPr lang="en-US" sz="58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British North America Act</a:t>
            </a:r>
          </a:p>
        </p:txBody>
      </p:sp>
      <p:sp>
        <p:nvSpPr>
          <p:cNvPr id="7" name="TextBox 6"/>
          <p:cNvSpPr txBox="1"/>
          <p:nvPr/>
        </p:nvSpPr>
        <p:spPr>
          <a:xfrm>
            <a:off x="1031630" y="1323439"/>
            <a:ext cx="10109982" cy="5693866"/>
          </a:xfrm>
          <a:prstGeom prst="rect">
            <a:avLst/>
          </a:prstGeom>
          <a:noFill/>
        </p:spPr>
        <p:txBody>
          <a:bodyPr wrap="square" rtlCol="0">
            <a:spAutoFit/>
          </a:bodyPr>
          <a:lstStyle/>
          <a:p>
            <a:pPr marL="285750" indent="-28575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During the 1860s, Canadian </a:t>
            </a:r>
            <a:r>
              <a:rPr lang="en-US" sz="2800" dirty="0">
                <a:latin typeface="KBScaredStraight" panose="02000603000000000000" pitchFamily="2" charset="0"/>
                <a:ea typeface="KBScaredStraight" panose="02000603000000000000" pitchFamily="2" charset="0"/>
              </a:rPr>
              <a:t>leaders discussed the confederation of all British North American </a:t>
            </a:r>
            <a:r>
              <a:rPr lang="en-US" sz="2800" dirty="0" smtClean="0">
                <a:latin typeface="KBScaredStraight" panose="02000603000000000000" pitchFamily="2" charset="0"/>
                <a:ea typeface="KBScaredStraight" panose="02000603000000000000" pitchFamily="2" charset="0"/>
              </a:rPr>
              <a:t>Colonies</a:t>
            </a:r>
            <a:r>
              <a:rPr lang="en-US" sz="28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In 1867</a:t>
            </a:r>
            <a:r>
              <a:rPr lang="en-US" sz="2800" dirty="0" smtClean="0">
                <a:latin typeface="KBScaredStraight" panose="02000603000000000000" pitchFamily="2" charset="0"/>
                <a:ea typeface="KBScaredStraight" panose="02000603000000000000" pitchFamily="2" charset="0"/>
              </a:rPr>
              <a:t>, the </a:t>
            </a:r>
            <a:r>
              <a:rPr lang="en-US" sz="2800" dirty="0" smtClean="0">
                <a:latin typeface="KBScaredStraight" panose="02000603000000000000" pitchFamily="2" charset="0"/>
                <a:ea typeface="KBScaredStraight" panose="02000603000000000000" pitchFamily="2" charset="0"/>
              </a:rPr>
              <a:t>British </a:t>
            </a:r>
            <a:r>
              <a:rPr lang="en-US" sz="2800" dirty="0">
                <a:latin typeface="KBScaredStraight" panose="02000603000000000000" pitchFamily="2" charset="0"/>
                <a:ea typeface="KBScaredStraight" panose="02000603000000000000" pitchFamily="2" charset="0"/>
              </a:rPr>
              <a:t>North America </a:t>
            </a:r>
            <a:r>
              <a:rPr lang="en-US" sz="2800" dirty="0" smtClean="0">
                <a:latin typeface="KBScaredStraight" panose="02000603000000000000" pitchFamily="2" charset="0"/>
                <a:ea typeface="KBScaredStraight" panose="02000603000000000000" pitchFamily="2" charset="0"/>
              </a:rPr>
              <a:t>Act created </a:t>
            </a:r>
            <a:r>
              <a:rPr lang="en-US" sz="2800" dirty="0">
                <a:latin typeface="KBScaredStraight" panose="02000603000000000000" pitchFamily="2" charset="0"/>
                <a:ea typeface="KBScaredStraight" panose="02000603000000000000" pitchFamily="2" charset="0"/>
              </a:rPr>
              <a:t>a federation union of </a:t>
            </a:r>
            <a:r>
              <a:rPr lang="en-US" sz="2800" dirty="0" smtClean="0">
                <a:latin typeface="KBScaredStraight" panose="02000603000000000000" pitchFamily="2" charset="0"/>
                <a:ea typeface="KBScaredStraight" panose="02000603000000000000" pitchFamily="2" charset="0"/>
              </a:rPr>
              <a:t>Canada.</a:t>
            </a:r>
            <a:endParaRPr lang="en-US" sz="28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It j</a:t>
            </a:r>
            <a:r>
              <a:rPr lang="en-US" sz="2800" dirty="0" smtClean="0">
                <a:latin typeface="KBScaredStraight" panose="02000603000000000000" pitchFamily="2" charset="0"/>
                <a:ea typeface="KBScaredStraight" panose="02000603000000000000" pitchFamily="2" charset="0"/>
              </a:rPr>
              <a:t>oined </a:t>
            </a:r>
            <a:r>
              <a:rPr lang="en-US" sz="2800" dirty="0">
                <a:latin typeface="KBScaredStraight" panose="02000603000000000000" pitchFamily="2" charset="0"/>
                <a:ea typeface="KBScaredStraight" panose="02000603000000000000" pitchFamily="2" charset="0"/>
              </a:rPr>
              <a:t>four colonies (Quebec, Ontario, New Brunswick, &amp; Nova Scotia</a:t>
            </a:r>
            <a:r>
              <a:rPr lang="en-US" sz="2800" dirty="0" smtClean="0">
                <a:latin typeface="KBScaredStraight" panose="02000603000000000000" pitchFamily="2" charset="0"/>
                <a:ea typeface="KBScaredStraight" panose="02000603000000000000" pitchFamily="2" charset="0"/>
              </a:rPr>
              <a:t>).</a:t>
            </a:r>
            <a:endParaRPr lang="en-US" sz="28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The four </a:t>
            </a:r>
            <a:r>
              <a:rPr lang="en-US" sz="2800" dirty="0">
                <a:latin typeface="KBScaredStraight" panose="02000603000000000000" pitchFamily="2" charset="0"/>
                <a:ea typeface="KBScaredStraight" panose="02000603000000000000" pitchFamily="2" charset="0"/>
              </a:rPr>
              <a:t>colonies became </a:t>
            </a:r>
            <a:r>
              <a:rPr lang="en-US" sz="2800" dirty="0" smtClean="0">
                <a:latin typeface="KBScaredStraight" panose="02000603000000000000" pitchFamily="2" charset="0"/>
                <a:ea typeface="KBScaredStraight" panose="02000603000000000000" pitchFamily="2" charset="0"/>
              </a:rPr>
              <a:t>provinces </a:t>
            </a:r>
            <a:r>
              <a:rPr lang="en-US" sz="2800" dirty="0">
                <a:latin typeface="KBScaredStraight" panose="02000603000000000000" pitchFamily="2" charset="0"/>
                <a:ea typeface="KBScaredStraight" panose="02000603000000000000" pitchFamily="2" charset="0"/>
              </a:rPr>
              <a:t>joined by a unifying </a:t>
            </a:r>
            <a:r>
              <a:rPr lang="en-US" sz="2800" dirty="0" smtClean="0">
                <a:latin typeface="KBScaredStraight" panose="02000603000000000000" pitchFamily="2" charset="0"/>
                <a:ea typeface="KBScaredStraight" panose="02000603000000000000" pitchFamily="2" charset="0"/>
              </a:rPr>
              <a:t>constitution</a:t>
            </a:r>
            <a:r>
              <a:rPr lang="en-US" sz="28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defRPr/>
            </a:pPr>
            <a:endParaRPr lang="en-US" sz="20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defRPr/>
            </a:pPr>
            <a:r>
              <a:rPr lang="en-US" sz="2800" dirty="0" smtClean="0">
                <a:latin typeface="KBScaredStraight" panose="02000603000000000000" pitchFamily="2" charset="0"/>
                <a:ea typeface="KBScaredStraight" panose="02000603000000000000" pitchFamily="2" charset="0"/>
              </a:rPr>
              <a:t>Britain </a:t>
            </a:r>
            <a:r>
              <a:rPr lang="en-US" sz="2800" dirty="0">
                <a:latin typeface="KBScaredStraight" panose="02000603000000000000" pitchFamily="2" charset="0"/>
                <a:ea typeface="KBScaredStraight" panose="02000603000000000000" pitchFamily="2" charset="0"/>
              </a:rPr>
              <a:t>accepted the agreement because they were glad to be rid of the responsibility of protecting the colonies </a:t>
            </a:r>
            <a:r>
              <a:rPr lang="en-US" sz="2800" dirty="0" smtClean="0">
                <a:latin typeface="KBScaredStraight" panose="02000603000000000000" pitchFamily="2" charset="0"/>
                <a:ea typeface="KBScaredStraight" panose="02000603000000000000" pitchFamily="2" charset="0"/>
              </a:rPr>
              <a:t>(too expensive).</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71623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canada1867.jpg"/>
          <p:cNvPicPr>
            <a:picLocks noChangeAspect="1"/>
          </p:cNvPicPr>
          <p:nvPr/>
        </p:nvPicPr>
        <p:blipFill rotWithShape="1">
          <a:blip r:embed="rId2">
            <a:extLst>
              <a:ext uri="{28A0092B-C50C-407E-A947-70E740481C1C}">
                <a14:useLocalDpi xmlns:a14="http://schemas.microsoft.com/office/drawing/2010/main" val="0"/>
              </a:ext>
            </a:extLst>
          </a:blip>
          <a:srcRect l="3333" t="5071" r="3991" b="4225"/>
          <a:stretch/>
        </p:blipFill>
        <p:spPr>
          <a:xfrm>
            <a:off x="1828800" y="347730"/>
            <a:ext cx="8474299" cy="622049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309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7034" y="0"/>
            <a:ext cx="11798038" cy="1107996"/>
          </a:xfrm>
          <a:prstGeom prst="rect">
            <a:avLst/>
          </a:prstGeom>
          <a:noFill/>
        </p:spPr>
        <p:txBody>
          <a:bodyPr wrap="none" lIns="91440" tIns="45720" rIns="91440" bIns="45720">
            <a:spAutoFit/>
          </a:bodyPr>
          <a:lstStyle/>
          <a:p>
            <a:pPr algn="ctr"/>
            <a:r>
              <a:rPr lang="en-US" sz="66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Transcontinental Railroad</a:t>
            </a:r>
            <a:endParaRPr lang="en-US" sz="66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31630" y="1323439"/>
            <a:ext cx="10109982"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British North America Act a</a:t>
            </a:r>
            <a:r>
              <a:rPr lang="en-US" sz="3200" dirty="0" smtClean="0">
                <a:latin typeface="KBScaredStraight" panose="02000603000000000000" pitchFamily="2" charset="0"/>
                <a:ea typeface="KBScaredStraight" panose="02000603000000000000" pitchFamily="2" charset="0"/>
              </a:rPr>
              <a:t>llowed </a:t>
            </a:r>
            <a:r>
              <a:rPr lang="en-US" sz="3200" dirty="0" smtClean="0">
                <a:latin typeface="KBScaredStraight" panose="02000603000000000000" pitchFamily="2" charset="0"/>
                <a:ea typeface="KBScaredStraight" panose="02000603000000000000" pitchFamily="2" charset="0"/>
              </a:rPr>
              <a:t>each region to sell goods more easily to one </a:t>
            </a:r>
            <a:r>
              <a:rPr lang="en-US" sz="3200" dirty="0" smtClean="0">
                <a:latin typeface="KBScaredStraight" panose="02000603000000000000" pitchFamily="2" charset="0"/>
                <a:ea typeface="KBScaredStraight" panose="02000603000000000000" pitchFamily="2" charset="0"/>
              </a:rPr>
              <a:t>another.</a:t>
            </a:r>
            <a:endParaRPr lang="en-US" sz="32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This improved trade helped the economy. </a:t>
            </a:r>
            <a:endParaRPr lang="en-US" sz="32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Soon there was enough money to build a railroad across the country.</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Transcontinental </a:t>
            </a:r>
            <a:r>
              <a:rPr lang="en-US" sz="3200" dirty="0" smtClean="0">
                <a:latin typeface="KBScaredStraight" panose="02000603000000000000" pitchFamily="2" charset="0"/>
                <a:ea typeface="KBScaredStraight" panose="02000603000000000000" pitchFamily="2" charset="0"/>
              </a:rPr>
              <a:t>Railroad was built in </a:t>
            </a:r>
            <a:r>
              <a:rPr lang="en-US" sz="3200" dirty="0" smtClean="0">
                <a:latin typeface="KBScaredStraight" panose="02000603000000000000" pitchFamily="2" charset="0"/>
                <a:ea typeface="KBScaredStraight" panose="02000603000000000000" pitchFamily="2" charset="0"/>
              </a:rPr>
              <a:t>1886.</a:t>
            </a: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P</a:t>
            </a:r>
            <a:r>
              <a:rPr lang="en-US" sz="3200" dirty="0" smtClean="0">
                <a:latin typeface="KBScaredStraight" panose="02000603000000000000" pitchFamily="2" charset="0"/>
                <a:ea typeface="KBScaredStraight" panose="02000603000000000000" pitchFamily="2" charset="0"/>
              </a:rPr>
              <a:t>eople </a:t>
            </a:r>
            <a:r>
              <a:rPr lang="en-US" sz="3200" dirty="0" smtClean="0">
                <a:latin typeface="KBScaredStraight" panose="02000603000000000000" pitchFamily="2" charset="0"/>
                <a:ea typeface="KBScaredStraight" panose="02000603000000000000" pitchFamily="2" charset="0"/>
              </a:rPr>
              <a:t>could now easily travel from the Atlantic Ocean to Pacific Ocean.</a:t>
            </a:r>
          </a:p>
        </p:txBody>
      </p:sp>
    </p:spTree>
    <p:extLst>
      <p:ext uri="{BB962C8B-B14F-4D97-AF65-F5344CB8AC3E}">
        <p14:creationId xmlns:p14="http://schemas.microsoft.com/office/powerpoint/2010/main" val="46847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railro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178085" y="2012254"/>
            <a:ext cx="3752046" cy="4650439"/>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67" y="167424"/>
            <a:ext cx="7029917" cy="609567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42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0178" y="0"/>
            <a:ext cx="9871741"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Expanding Canada</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When Canada became a confederation in 1867, there were only 4 provinces</a:t>
            </a:r>
            <a:r>
              <a:rPr lang="en-US" sz="32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Leaders desired to expand the new country from the Atlantic to the Pacific.</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They bought land from the Hudson’s Bay Company</a:t>
            </a:r>
            <a:r>
              <a:rPr lang="en-US" sz="3200" dirty="0" smtClean="0">
                <a:latin typeface="KBScaredStraight" panose="02000603000000000000" pitchFamily="2" charset="0"/>
                <a:ea typeface="KBScaredStraight" panose="02000603000000000000" pitchFamily="2" charset="0"/>
              </a:rPr>
              <a:t>.</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They thought the purchase would be a simple process, but problems occurred with the native peoples.</a:t>
            </a:r>
          </a:p>
        </p:txBody>
      </p:sp>
    </p:spTree>
    <p:extLst>
      <p:ext uri="{BB962C8B-B14F-4D97-AF65-F5344CB8AC3E}">
        <p14:creationId xmlns:p14="http://schemas.microsoft.com/office/powerpoint/2010/main" val="3658932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766177" y="-1691172"/>
            <a:ext cx="6896451" cy="10278796"/>
          </a:xfrm>
          <a:prstGeom prst="rect">
            <a:avLst/>
          </a:prstGeom>
        </p:spPr>
      </p:pic>
    </p:spTree>
    <p:extLst>
      <p:ext uri="{BB962C8B-B14F-4D97-AF65-F5344CB8AC3E}">
        <p14:creationId xmlns:p14="http://schemas.microsoft.com/office/powerpoint/2010/main" val="2102272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0178" y="0"/>
            <a:ext cx="9871741"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Expanding Canada</a:t>
            </a:r>
          </a:p>
        </p:txBody>
      </p:sp>
      <p:sp>
        <p:nvSpPr>
          <p:cNvPr id="7" name="TextBox 6"/>
          <p:cNvSpPr txBox="1"/>
          <p:nvPr/>
        </p:nvSpPr>
        <p:spPr>
          <a:xfrm>
            <a:off x="1031630" y="1323439"/>
            <a:ext cx="10109982"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Eventually the First Nations (Inuit) agreed to relocate to reservations (now Nunavut).</a:t>
            </a: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Transcontinental Railroad was built on this land.</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Soon, 3 new provinces </a:t>
            </a:r>
            <a:r>
              <a:rPr lang="en-US" sz="3600" dirty="0" smtClean="0">
                <a:latin typeface="KBScaredStraight" panose="02000603000000000000" pitchFamily="2" charset="0"/>
                <a:ea typeface="KBScaredStraight" panose="02000603000000000000" pitchFamily="2" charset="0"/>
              </a:rPr>
              <a:t>and </a:t>
            </a:r>
            <a:r>
              <a:rPr lang="en-US" sz="3600" dirty="0" smtClean="0">
                <a:latin typeface="KBScaredStraight" panose="02000603000000000000" pitchFamily="2" charset="0"/>
                <a:ea typeface="KBScaredStraight" panose="02000603000000000000" pitchFamily="2" charset="0"/>
              </a:rPr>
              <a:t>1 territory were created: Manitoba, British Columbia, Prince Edward Island, and the Northwest Territories.</a:t>
            </a:r>
          </a:p>
        </p:txBody>
      </p:sp>
    </p:spTree>
    <p:extLst>
      <p:ext uri="{BB962C8B-B14F-4D97-AF65-F5344CB8AC3E}">
        <p14:creationId xmlns:p14="http://schemas.microsoft.com/office/powerpoint/2010/main" val="1520763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1870.jpg"/>
          <p:cNvPicPr>
            <a:picLocks noChangeAspect="1"/>
          </p:cNvPicPr>
          <p:nvPr/>
        </p:nvPicPr>
        <p:blipFill rotWithShape="1">
          <a:blip r:embed="rId2">
            <a:extLst>
              <a:ext uri="{28A0092B-C50C-407E-A947-70E740481C1C}">
                <a14:useLocalDpi xmlns:a14="http://schemas.microsoft.com/office/drawing/2010/main" val="0"/>
              </a:ext>
            </a:extLst>
          </a:blip>
          <a:srcRect l="3757" t="5259" r="4412" b="4976"/>
          <a:stretch/>
        </p:blipFill>
        <p:spPr>
          <a:xfrm>
            <a:off x="1841678" y="347730"/>
            <a:ext cx="8397025" cy="615610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7751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22776" y="0"/>
            <a:ext cx="8946553"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Railroad’s Results</a:t>
            </a:r>
          </a:p>
        </p:txBody>
      </p:sp>
      <p:sp>
        <p:nvSpPr>
          <p:cNvPr id="7" name="TextBox 6"/>
          <p:cNvSpPr txBox="1"/>
          <p:nvPr/>
        </p:nvSpPr>
        <p:spPr>
          <a:xfrm>
            <a:off x="1031630" y="1323439"/>
            <a:ext cx="10109982" cy="5632311"/>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railroad increased the shipment </a:t>
            </a:r>
            <a:r>
              <a:rPr lang="en-US" sz="3200" dirty="0" smtClean="0">
                <a:latin typeface="KBScaredStraight" panose="02000603000000000000" pitchFamily="2" charset="0"/>
                <a:ea typeface="KBScaredStraight" panose="02000603000000000000" pitchFamily="2" charset="0"/>
              </a:rPr>
              <a:t>of goods across </a:t>
            </a:r>
            <a:r>
              <a:rPr lang="en-US" sz="3200" dirty="0" smtClean="0">
                <a:latin typeface="KBScaredStraight" panose="02000603000000000000" pitchFamily="2" charset="0"/>
                <a:ea typeface="KBScaredStraight" panose="02000603000000000000" pitchFamily="2" charset="0"/>
              </a:rPr>
              <a:t>Canada.</a:t>
            </a: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increased </a:t>
            </a:r>
            <a:r>
              <a:rPr lang="en-US" sz="3200" dirty="0" smtClean="0">
                <a:latin typeface="KBScaredStraight" panose="02000603000000000000" pitchFamily="2" charset="0"/>
                <a:ea typeface="KBScaredStraight" panose="02000603000000000000" pitchFamily="2" charset="0"/>
              </a:rPr>
              <a:t>travel from coast to </a:t>
            </a:r>
            <a:r>
              <a:rPr lang="en-US" sz="3200" dirty="0" smtClean="0">
                <a:latin typeface="KBScaredStraight" panose="02000603000000000000" pitchFamily="2" charset="0"/>
                <a:ea typeface="KBScaredStraight" panose="02000603000000000000" pitchFamily="2" charset="0"/>
              </a:rPr>
              <a:t>coast.</a:t>
            </a: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It caused the c</a:t>
            </a:r>
            <a:r>
              <a:rPr lang="en-US" sz="3200" dirty="0" smtClean="0">
                <a:latin typeface="KBScaredStraight" panose="02000603000000000000" pitchFamily="2" charset="0"/>
                <a:ea typeface="KBScaredStraight" panose="02000603000000000000" pitchFamily="2" charset="0"/>
              </a:rPr>
              <a:t>reation of </a:t>
            </a:r>
            <a:r>
              <a:rPr lang="en-US" sz="3200" dirty="0" smtClean="0">
                <a:latin typeface="KBScaredStraight" panose="02000603000000000000" pitchFamily="2" charset="0"/>
                <a:ea typeface="KBScaredStraight" panose="02000603000000000000" pitchFamily="2" charset="0"/>
              </a:rPr>
              <a:t>new provinces </a:t>
            </a:r>
            <a:r>
              <a:rPr lang="en-US" sz="3200" dirty="0" smtClean="0">
                <a:latin typeface="KBScaredStraight" panose="02000603000000000000" pitchFamily="2" charset="0"/>
                <a:ea typeface="KBScaredStraight" panose="02000603000000000000" pitchFamily="2" charset="0"/>
              </a:rPr>
              <a:t>and territories.</a:t>
            </a: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 railroad was also the birth </a:t>
            </a:r>
            <a:r>
              <a:rPr lang="en-US" sz="3200" dirty="0" smtClean="0">
                <a:latin typeface="KBScaredStraight" panose="02000603000000000000" pitchFamily="2" charset="0"/>
                <a:ea typeface="KBScaredStraight" panose="02000603000000000000" pitchFamily="2" charset="0"/>
              </a:rPr>
              <a:t>of Canadian </a:t>
            </a:r>
            <a:r>
              <a:rPr lang="en-US" sz="3200" dirty="0" smtClean="0">
                <a:latin typeface="KBScaredStraight" panose="02000603000000000000" pitchFamily="2" charset="0"/>
                <a:ea typeface="KBScaredStraight" panose="02000603000000000000" pitchFamily="2" charset="0"/>
              </a:rPr>
              <a:t>nationalism.</a:t>
            </a:r>
            <a:endParaRPr lang="en-US" sz="32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B</a:t>
            </a:r>
            <a:r>
              <a:rPr lang="en-US" sz="3200" dirty="0" smtClean="0">
                <a:latin typeface="KBScaredStraight" panose="02000603000000000000" pitchFamily="2" charset="0"/>
                <a:ea typeface="KBScaredStraight" panose="02000603000000000000" pitchFamily="2" charset="0"/>
              </a:rPr>
              <a:t>efore the railroad, most people only thought of themselves as belonging to their province; </a:t>
            </a:r>
            <a:r>
              <a:rPr lang="en-US" sz="3200" dirty="0" smtClean="0">
                <a:latin typeface="KBScaredStraight" panose="02000603000000000000" pitchFamily="2" charset="0"/>
                <a:ea typeface="KBScaredStraight" panose="02000603000000000000" pitchFamily="2" charset="0"/>
              </a:rPr>
              <a:t>after, </a:t>
            </a:r>
            <a:r>
              <a:rPr lang="en-US" sz="3200" dirty="0" smtClean="0">
                <a:latin typeface="KBScaredStraight" panose="02000603000000000000" pitchFamily="2" charset="0"/>
                <a:ea typeface="KBScaredStraight" panose="02000603000000000000" pitchFamily="2" charset="0"/>
              </a:rPr>
              <a:t>they felt as if they were part of one country.</a:t>
            </a:r>
          </a:p>
        </p:txBody>
      </p:sp>
    </p:spTree>
    <p:extLst>
      <p:ext uri="{BB962C8B-B14F-4D97-AF65-F5344CB8AC3E}">
        <p14:creationId xmlns:p14="http://schemas.microsoft.com/office/powerpoint/2010/main" val="344405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75" y="1005840"/>
            <a:ext cx="6963650" cy="48463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715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52457" y="0"/>
            <a:ext cx="5887189"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Yukon Gold</a:t>
            </a:r>
          </a:p>
        </p:txBody>
      </p:sp>
      <p:sp>
        <p:nvSpPr>
          <p:cNvPr id="7" name="TextBox 6"/>
          <p:cNvSpPr txBox="1"/>
          <p:nvPr/>
        </p:nvSpPr>
        <p:spPr>
          <a:xfrm>
            <a:off x="1031630" y="1323439"/>
            <a:ext cx="10109982" cy="4832092"/>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Gold </a:t>
            </a:r>
            <a:r>
              <a:rPr lang="en-US" sz="4400" dirty="0" smtClean="0">
                <a:latin typeface="KBScaredStraight" panose="02000603000000000000" pitchFamily="2" charset="0"/>
                <a:ea typeface="KBScaredStraight" panose="02000603000000000000" pitchFamily="2" charset="0"/>
              </a:rPr>
              <a:t>was discovered along the western coast of Canada in 1896.</a:t>
            </a:r>
          </a:p>
          <a:p>
            <a:pPr marL="571500" indent="-571500">
              <a:buFont typeface="Arial" panose="020B0604020202020204" pitchFamily="34" charset="0"/>
              <a:buChar char="•"/>
            </a:pPr>
            <a:endParaRPr lang="en-US" sz="44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Canada’s government created Yukon territory in 1898 to meet the needs of the area’s growing </a:t>
            </a:r>
            <a:r>
              <a:rPr lang="en-US" sz="4400" dirty="0" smtClean="0">
                <a:latin typeface="KBScaredStraight" panose="02000603000000000000" pitchFamily="2" charset="0"/>
                <a:ea typeface="KBScaredStraight" panose="02000603000000000000" pitchFamily="2" charset="0"/>
              </a:rPr>
              <a:t>population.</a:t>
            </a:r>
            <a:endParaRPr lang="en-US" sz="44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74618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he_klondike_gold_rush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492942" y="2189409"/>
            <a:ext cx="4399145" cy="4509216"/>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021" b="17708"/>
          <a:stretch/>
        </p:blipFill>
        <p:spPr>
          <a:xfrm>
            <a:off x="208029" y="387172"/>
            <a:ext cx="6985000" cy="405684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1512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1898.jpg"/>
          <p:cNvPicPr>
            <a:picLocks noChangeAspect="1"/>
          </p:cNvPicPr>
          <p:nvPr/>
        </p:nvPicPr>
        <p:blipFill rotWithShape="1">
          <a:blip r:embed="rId2">
            <a:extLst>
              <a:ext uri="{28A0092B-C50C-407E-A947-70E740481C1C}">
                <a14:useLocalDpi xmlns:a14="http://schemas.microsoft.com/office/drawing/2010/main" val="0"/>
              </a:ext>
            </a:extLst>
          </a:blip>
          <a:srcRect l="3614" t="5634" r="3991" b="4976"/>
          <a:stretch/>
        </p:blipFill>
        <p:spPr>
          <a:xfrm>
            <a:off x="1854558" y="386366"/>
            <a:ext cx="8448541" cy="613034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051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4482" y="0"/>
            <a:ext cx="10083145" cy="1600438"/>
          </a:xfrm>
          <a:prstGeom prst="rect">
            <a:avLst/>
          </a:prstGeom>
          <a:noFill/>
        </p:spPr>
        <p:txBody>
          <a:bodyPr wrap="none" lIns="91440" tIns="45720" rIns="91440" bIns="45720">
            <a:spAutoFit/>
          </a:bodyPr>
          <a:lstStyle/>
          <a:p>
            <a:pPr algn="ctr"/>
            <a:r>
              <a:rPr lang="en-US" sz="58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Saskatchewan &amp; Alberta</a:t>
            </a:r>
          </a:p>
          <a:p>
            <a:pPr algn="ctr"/>
            <a:r>
              <a:rPr lang="en-US" sz="4000" b="1"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1905</a:t>
            </a:r>
            <a:endParaRPr lang="en-US" sz="4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1041009" y="1829876"/>
            <a:ext cx="10109982"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This land was originally part of Northwest Territories, but by early 1900s, many people wanted this to change</a:t>
            </a:r>
            <a:r>
              <a:rPr lang="en-US" sz="2800" dirty="0" smtClean="0">
                <a:latin typeface="KBScaredStraight" panose="02000603000000000000" pitchFamily="2" charset="0"/>
                <a:ea typeface="KBScaredStraight" panose="02000603000000000000" pitchFamily="2" charset="0"/>
              </a:rPr>
              <a:t>.</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Reason 1: </a:t>
            </a:r>
            <a:r>
              <a:rPr lang="en-US" sz="2800" dirty="0" smtClean="0">
                <a:latin typeface="KBScaredStraight" panose="02000603000000000000" pitchFamily="2" charset="0"/>
                <a:ea typeface="KBScaredStraight" panose="02000603000000000000" pitchFamily="2" charset="0"/>
              </a:rPr>
              <a:t>The economy </a:t>
            </a:r>
            <a:r>
              <a:rPr lang="en-US" sz="2800" dirty="0" smtClean="0">
                <a:latin typeface="KBScaredStraight" panose="02000603000000000000" pitchFamily="2" charset="0"/>
                <a:ea typeface="KBScaredStraight" panose="02000603000000000000" pitchFamily="2" charset="0"/>
              </a:rPr>
              <a:t>had shifted from fur trade to farming, mining, logging &amp; </a:t>
            </a:r>
            <a:r>
              <a:rPr lang="en-US" sz="2800" dirty="0" smtClean="0">
                <a:latin typeface="KBScaredStraight" panose="02000603000000000000" pitchFamily="2" charset="0"/>
                <a:ea typeface="KBScaredStraight" panose="02000603000000000000" pitchFamily="2" charset="0"/>
              </a:rPr>
              <a:t>railway.</a:t>
            </a: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Reason 2: </a:t>
            </a:r>
            <a:r>
              <a:rPr lang="en-US" sz="2800" dirty="0" smtClean="0">
                <a:latin typeface="KBScaredStraight" panose="02000603000000000000" pitchFamily="2" charset="0"/>
                <a:ea typeface="KBScaredStraight" panose="02000603000000000000" pitchFamily="2" charset="0"/>
              </a:rPr>
              <a:t>The population </a:t>
            </a:r>
            <a:r>
              <a:rPr lang="en-US" sz="2800" dirty="0" smtClean="0">
                <a:latin typeface="KBScaredStraight" panose="02000603000000000000" pitchFamily="2" charset="0"/>
                <a:ea typeface="KBScaredStraight" panose="02000603000000000000" pitchFamily="2" charset="0"/>
              </a:rPr>
              <a:t>grew quickly because of the new </a:t>
            </a:r>
            <a:r>
              <a:rPr lang="en-US" sz="2800" dirty="0" smtClean="0">
                <a:latin typeface="KBScaredStraight" panose="02000603000000000000" pitchFamily="2" charset="0"/>
                <a:ea typeface="KBScaredStraight" panose="02000603000000000000" pitchFamily="2" charset="0"/>
              </a:rPr>
              <a:t>industries.</a:t>
            </a:r>
            <a:endParaRPr lang="en-US" sz="2800" dirty="0" smtClean="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Reason 3: </a:t>
            </a:r>
            <a:r>
              <a:rPr lang="en-US" sz="2800" dirty="0" smtClean="0">
                <a:latin typeface="KBScaredStraight" panose="02000603000000000000" pitchFamily="2" charset="0"/>
                <a:ea typeface="KBScaredStraight" panose="02000603000000000000" pitchFamily="2" charset="0"/>
              </a:rPr>
              <a:t>The area </a:t>
            </a:r>
            <a:r>
              <a:rPr lang="en-US" sz="2800" dirty="0" smtClean="0">
                <a:latin typeface="KBScaredStraight" panose="02000603000000000000" pitchFamily="2" charset="0"/>
                <a:ea typeface="KBScaredStraight" panose="02000603000000000000" pitchFamily="2" charset="0"/>
              </a:rPr>
              <a:t>could not afford everything people needed </a:t>
            </a:r>
            <a:r>
              <a:rPr lang="en-US" sz="2800" dirty="0" smtClean="0">
                <a:latin typeface="KBScaredStraight" panose="02000603000000000000" pitchFamily="2" charset="0"/>
                <a:ea typeface="KBScaredStraight" panose="02000603000000000000" pitchFamily="2" charset="0"/>
              </a:rPr>
              <a:t>(like schools).</a:t>
            </a:r>
            <a:endParaRPr lang="en-US" sz="2800" dirty="0" smtClean="0">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By forming new provinces, they could collect taxes to pay for these things.</a:t>
            </a:r>
          </a:p>
        </p:txBody>
      </p:sp>
    </p:spTree>
    <p:extLst>
      <p:ext uri="{BB962C8B-B14F-4D97-AF65-F5344CB8AC3E}">
        <p14:creationId xmlns:p14="http://schemas.microsoft.com/office/powerpoint/2010/main" val="30895853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alberta.jpg"/>
          <p:cNvPicPr>
            <a:picLocks noChangeAspect="1"/>
          </p:cNvPicPr>
          <p:nvPr/>
        </p:nvPicPr>
        <p:blipFill rotWithShape="1">
          <a:blip r:embed="rId2">
            <a:extLst>
              <a:ext uri="{28A0092B-C50C-407E-A947-70E740481C1C}">
                <a14:useLocalDpi xmlns:a14="http://schemas.microsoft.com/office/drawing/2010/main" val="0"/>
              </a:ext>
            </a:extLst>
          </a:blip>
          <a:srcRect l="13102" r="24047"/>
          <a:stretch/>
        </p:blipFill>
        <p:spPr>
          <a:xfrm>
            <a:off x="6581103" y="167425"/>
            <a:ext cx="5447764" cy="50292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srcRect l="2122" t="2008" r="2519"/>
          <a:stretch/>
        </p:blipFill>
        <p:spPr>
          <a:xfrm>
            <a:off x="244699" y="1416676"/>
            <a:ext cx="6825803" cy="52352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62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20382" y="0"/>
            <a:ext cx="7951344"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Canada in WWI</a:t>
            </a:r>
          </a:p>
        </p:txBody>
      </p:sp>
      <p:sp>
        <p:nvSpPr>
          <p:cNvPr id="7" name="TextBox 6"/>
          <p:cNvSpPr txBox="1"/>
          <p:nvPr/>
        </p:nvSpPr>
        <p:spPr>
          <a:xfrm>
            <a:off x="1031630" y="1323439"/>
            <a:ext cx="10109982"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Canada still had close ties with Britain </a:t>
            </a:r>
            <a:r>
              <a:rPr lang="en-US" sz="3200" dirty="0" smtClean="0">
                <a:latin typeface="KBScaredStraight" panose="02000603000000000000" pitchFamily="2" charset="0"/>
                <a:ea typeface="KBScaredStraight" panose="02000603000000000000" pitchFamily="2" charset="0"/>
              </a:rPr>
              <a:t>and </a:t>
            </a:r>
            <a:r>
              <a:rPr lang="en-US" sz="3200" dirty="0" smtClean="0">
                <a:latin typeface="KBScaredStraight" panose="02000603000000000000" pitchFamily="2" charset="0"/>
                <a:ea typeface="KBScaredStraight" panose="02000603000000000000" pitchFamily="2" charset="0"/>
              </a:rPr>
              <a:t>felt they should contribute in the fight against Germany.</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They sent </a:t>
            </a:r>
            <a:r>
              <a:rPr lang="en-US" sz="3200" dirty="0" smtClean="0">
                <a:latin typeface="KBScaredStraight" panose="02000603000000000000" pitchFamily="2" charset="0"/>
                <a:ea typeface="KBScaredStraight" panose="02000603000000000000" pitchFamily="2" charset="0"/>
              </a:rPr>
              <a:t>military forces, raw materials, &amp; food to </a:t>
            </a:r>
            <a:r>
              <a:rPr lang="en-US" sz="3200" dirty="0" smtClean="0">
                <a:latin typeface="KBScaredStraight" panose="02000603000000000000" pitchFamily="2" charset="0"/>
                <a:ea typeface="KBScaredStraight" panose="02000603000000000000" pitchFamily="2" charset="0"/>
              </a:rPr>
              <a:t>Europe.</a:t>
            </a:r>
          </a:p>
          <a:p>
            <a:pPr marL="742950" lvl="1" indent="-28575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Canada’s contribution changed the way the world viewed </a:t>
            </a:r>
            <a:r>
              <a:rPr lang="en-US" sz="3200" dirty="0" smtClean="0">
                <a:latin typeface="KBScaredStraight" panose="02000603000000000000" pitchFamily="2" charset="0"/>
                <a:ea typeface="KBScaredStraight" panose="02000603000000000000" pitchFamily="2" charset="0"/>
              </a:rPr>
              <a:t>the country</a:t>
            </a:r>
            <a:r>
              <a:rPr lang="en-US" sz="3200" dirty="0" smtClean="0">
                <a:latin typeface="KBScaredStraight" panose="02000603000000000000" pitchFamily="2" charset="0"/>
                <a:ea typeface="KBScaredStraight" panose="02000603000000000000" pitchFamily="2" charset="0"/>
              </a:rPr>
              <a:t>.</a:t>
            </a:r>
            <a:endParaRPr lang="en-US" sz="32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Canada was now a union that was able to compete with world powers.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WWI also </a:t>
            </a:r>
            <a:r>
              <a:rPr lang="en-US" sz="3200" dirty="0" smtClean="0">
                <a:latin typeface="KBScaredStraight" panose="02000603000000000000" pitchFamily="2" charset="0"/>
                <a:ea typeface="KBScaredStraight" panose="02000603000000000000" pitchFamily="2" charset="0"/>
              </a:rPr>
              <a:t>increased Canadian nationalism.</a:t>
            </a:r>
          </a:p>
        </p:txBody>
      </p:sp>
    </p:spTree>
    <p:extLst>
      <p:ext uri="{BB962C8B-B14F-4D97-AF65-F5344CB8AC3E}">
        <p14:creationId xmlns:p14="http://schemas.microsoft.com/office/powerpoint/2010/main" val="1639739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93162" y="0"/>
            <a:ext cx="9005675"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162" y="332763"/>
            <a:ext cx="9005675" cy="619247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077801" y="1349550"/>
            <a:ext cx="6036397" cy="3016210"/>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rPr>
              <a:t>History of</a:t>
            </a:r>
          </a:p>
          <a:p>
            <a:pPr algn="ctr"/>
            <a:r>
              <a:rPr lang="en-US" sz="11000" b="1" cap="none" spc="0" dirty="0" smtClean="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rPr>
              <a:t>Canada</a:t>
            </a:r>
            <a:endParaRPr lang="en-US" sz="11000" b="1" cap="none" spc="0" dirty="0">
              <a:ln w="10160">
                <a:solidFill>
                  <a:schemeClr val="tx1"/>
                </a:solidFill>
                <a:prstDash val="solid"/>
              </a:ln>
              <a:solidFill>
                <a:srgbClr val="0DA2A0"/>
              </a:solidFill>
              <a:effectLst>
                <a:glow rad="63500">
                  <a:srgbClr val="931A1D"/>
                </a:glow>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2353993" y="4491391"/>
            <a:ext cx="7484012" cy="954107"/>
          </a:xfrm>
          <a:prstGeom prst="rect">
            <a:avLst/>
          </a:prstGeom>
          <a:noFill/>
        </p:spPr>
        <p:txBody>
          <a:bodyPr wrap="square" rtlCol="0">
            <a:spAutoFit/>
          </a:bodyPr>
          <a:lstStyle/>
          <a:p>
            <a:pPr algn="ctr"/>
            <a:r>
              <a:rPr lang="en-US" sz="2800" dirty="0" smtClean="0">
                <a:solidFill>
                  <a:schemeClr val="bg1"/>
                </a:solidFill>
                <a:latin typeface="KBScaredStraight" panose="02000603000000000000" pitchFamily="2" charset="0"/>
                <a:ea typeface="KBScaredStraight" panose="02000603000000000000" pitchFamily="2" charset="0"/>
              </a:rPr>
              <a:t>From European Contact to </a:t>
            </a:r>
          </a:p>
          <a:p>
            <a:pPr algn="ctr"/>
            <a:r>
              <a:rPr lang="en-US" sz="2800" dirty="0" smtClean="0">
                <a:solidFill>
                  <a:schemeClr val="bg1"/>
                </a:solidFill>
                <a:latin typeface="KBScaredStraight" panose="02000603000000000000" pitchFamily="2" charset="0"/>
                <a:ea typeface="KBScaredStraight" panose="02000603000000000000" pitchFamily="2" charset="0"/>
              </a:rPr>
              <a:t>Quebec’s Independence Movement</a:t>
            </a: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75713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1365" y="0"/>
            <a:ext cx="10629385"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Newfoundland - 1949</a:t>
            </a:r>
          </a:p>
        </p:txBody>
      </p:sp>
      <p:sp>
        <p:nvSpPr>
          <p:cNvPr id="7" name="TextBox 6"/>
          <p:cNvSpPr txBox="1"/>
          <p:nvPr/>
        </p:nvSpPr>
        <p:spPr>
          <a:xfrm>
            <a:off x="1031630" y="1323439"/>
            <a:ext cx="10109982"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Newfoundland joined the country of Canada because:</a:t>
            </a:r>
          </a:p>
          <a:p>
            <a:pPr marL="742950" lvl="1"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Canada promised to help them by building many things such as railroads </a:t>
            </a:r>
            <a:r>
              <a:rPr lang="en-US" sz="4000" dirty="0" smtClean="0">
                <a:latin typeface="KBScaredStraight" panose="02000603000000000000" pitchFamily="2" charset="0"/>
                <a:ea typeface="KBScaredStraight" panose="02000603000000000000" pitchFamily="2" charset="0"/>
              </a:rPr>
              <a:t>and </a:t>
            </a:r>
            <a:r>
              <a:rPr lang="en-US" sz="4000" dirty="0" smtClean="0">
                <a:latin typeface="KBScaredStraight" panose="02000603000000000000" pitchFamily="2" charset="0"/>
                <a:ea typeface="KBScaredStraight" panose="02000603000000000000" pitchFamily="2" charset="0"/>
              </a:rPr>
              <a:t>roads.</a:t>
            </a:r>
          </a:p>
          <a:p>
            <a:pPr marL="742950" lvl="1"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Britain didn’t want the cost of supporting Newfoundland anymore.</a:t>
            </a:r>
          </a:p>
        </p:txBody>
      </p:sp>
    </p:spTree>
    <p:extLst>
      <p:ext uri="{BB962C8B-B14F-4D97-AF65-F5344CB8AC3E}">
        <p14:creationId xmlns:p14="http://schemas.microsoft.com/office/powerpoint/2010/main" val="64382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6473" y="0"/>
            <a:ext cx="7499169"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Nunavut - 1999</a:t>
            </a:r>
          </a:p>
        </p:txBody>
      </p:sp>
      <p:sp>
        <p:nvSpPr>
          <p:cNvPr id="7" name="TextBox 6"/>
          <p:cNvSpPr txBox="1"/>
          <p:nvPr/>
        </p:nvSpPr>
        <p:spPr>
          <a:xfrm>
            <a:off x="1031630" y="1323439"/>
            <a:ext cx="10109982"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 the 1970s, </a:t>
            </a:r>
            <a:r>
              <a:rPr lang="en-US" sz="2800" dirty="0" smtClean="0">
                <a:latin typeface="KBScaredStraight" panose="02000603000000000000" pitchFamily="2" charset="0"/>
                <a:ea typeface="KBScaredStraight" panose="02000603000000000000" pitchFamily="2" charset="0"/>
              </a:rPr>
              <a:t>the Inuit </a:t>
            </a:r>
            <a:r>
              <a:rPr lang="en-US" sz="2800" dirty="0" smtClean="0">
                <a:latin typeface="KBScaredStraight" panose="02000603000000000000" pitchFamily="2" charset="0"/>
                <a:ea typeface="KBScaredStraight" panose="02000603000000000000" pitchFamily="2" charset="0"/>
              </a:rPr>
              <a:t>wanted to create a territory called </a:t>
            </a:r>
            <a:r>
              <a:rPr lang="en-US" sz="2800" dirty="0" smtClean="0">
                <a:latin typeface="KBScaredStraight" panose="02000603000000000000" pitchFamily="2" charset="0"/>
                <a:ea typeface="KBScaredStraight" panose="02000603000000000000" pitchFamily="2" charset="0"/>
              </a:rPr>
              <a:t>Nunavut.</a:t>
            </a:r>
          </a:p>
          <a:p>
            <a:pPr marL="285750"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a:t>
            </a:r>
            <a:r>
              <a:rPr lang="en-US" sz="2800" dirty="0">
                <a:latin typeface="KBScaredStraight" panose="02000603000000000000" pitchFamily="2" charset="0"/>
                <a:ea typeface="KBScaredStraight" panose="02000603000000000000" pitchFamily="2" charset="0"/>
              </a:rPr>
              <a:t>w</a:t>
            </a:r>
            <a:r>
              <a:rPr lang="en-US" sz="2800" dirty="0" smtClean="0">
                <a:latin typeface="KBScaredStraight" panose="02000603000000000000" pitchFamily="2" charset="0"/>
                <a:ea typeface="KBScaredStraight" panose="02000603000000000000" pitchFamily="2" charset="0"/>
              </a:rPr>
              <a:t>anted </a:t>
            </a:r>
            <a:r>
              <a:rPr lang="en-US" sz="2800" dirty="0" smtClean="0">
                <a:latin typeface="KBScaredStraight" panose="02000603000000000000" pitchFamily="2" charset="0"/>
                <a:ea typeface="KBScaredStraight" panose="02000603000000000000" pitchFamily="2" charset="0"/>
              </a:rPr>
              <a:t>their own territory so that they could start making decisions for themselves. </a:t>
            </a:r>
            <a:endParaRPr lang="en-US" sz="28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a:t>
            </a:r>
            <a:r>
              <a:rPr lang="en-US" sz="2800" dirty="0" smtClean="0">
                <a:latin typeface="KBScaredStraight" panose="02000603000000000000" pitchFamily="2" charset="0"/>
                <a:ea typeface="KBScaredStraight" panose="02000603000000000000" pitchFamily="2" charset="0"/>
              </a:rPr>
              <a:t>needed their own government.</a:t>
            </a: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They w</a:t>
            </a:r>
            <a:r>
              <a:rPr lang="en-US" sz="2800" dirty="0" smtClean="0">
                <a:latin typeface="KBScaredStraight" panose="02000603000000000000" pitchFamily="2" charset="0"/>
                <a:ea typeface="KBScaredStraight" panose="02000603000000000000" pitchFamily="2" charset="0"/>
              </a:rPr>
              <a:t>anted </a:t>
            </a:r>
            <a:r>
              <a:rPr lang="en-US" sz="2800" dirty="0" smtClean="0">
                <a:latin typeface="KBScaredStraight" panose="02000603000000000000" pitchFamily="2" charset="0"/>
                <a:ea typeface="KBScaredStraight" panose="02000603000000000000" pitchFamily="2" charset="0"/>
              </a:rPr>
              <a:t>control of their </a:t>
            </a:r>
            <a:r>
              <a:rPr lang="en-US" sz="2800" dirty="0" smtClean="0">
                <a:latin typeface="KBScaredStraight" panose="02000603000000000000" pitchFamily="2" charset="0"/>
                <a:ea typeface="KBScaredStraight" panose="02000603000000000000" pitchFamily="2" charset="0"/>
              </a:rPr>
              <a:t>land.</a:t>
            </a:r>
          </a:p>
          <a:p>
            <a:pPr marL="742950" lvl="1" indent="-28575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F</a:t>
            </a:r>
            <a:r>
              <a:rPr lang="en-US" sz="2800" dirty="0" smtClean="0">
                <a:latin typeface="KBScaredStraight" panose="02000603000000000000" pitchFamily="2" charset="0"/>
                <a:ea typeface="KBScaredStraight" panose="02000603000000000000" pitchFamily="2" charset="0"/>
              </a:rPr>
              <a:t>or </a:t>
            </a:r>
            <a:r>
              <a:rPr lang="en-US" sz="2800" dirty="0" smtClean="0">
                <a:latin typeface="KBScaredStraight" panose="02000603000000000000" pitchFamily="2" charset="0"/>
                <a:ea typeface="KBScaredStraight" panose="02000603000000000000" pitchFamily="2" charset="0"/>
              </a:rPr>
              <a:t>many years Canada had used the resources of the Arctic without asking the </a:t>
            </a:r>
            <a:r>
              <a:rPr lang="en-US" sz="2800" dirty="0" smtClean="0">
                <a:latin typeface="KBScaredStraight" panose="02000603000000000000" pitchFamily="2" charset="0"/>
                <a:ea typeface="KBScaredStraight" panose="02000603000000000000" pitchFamily="2" charset="0"/>
              </a:rPr>
              <a:t>Inuit.</a:t>
            </a:r>
          </a:p>
          <a:p>
            <a:pPr marL="742950" lvl="1" indent="-285750">
              <a:buFont typeface="Arial" panose="020B0604020202020204" pitchFamily="34" charset="0"/>
              <a:buChar char="•"/>
            </a:pPr>
            <a:endParaRPr lang="en-US" sz="28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Inuit still live the same way that their ancestors did—they use traditional methods for survival.</a:t>
            </a:r>
          </a:p>
        </p:txBody>
      </p:sp>
    </p:spTree>
    <p:extLst>
      <p:ext uri="{BB962C8B-B14F-4D97-AF65-F5344CB8AC3E}">
        <p14:creationId xmlns:p14="http://schemas.microsoft.com/office/powerpoint/2010/main" val="42262785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1999.jpg"/>
          <p:cNvPicPr>
            <a:picLocks noChangeAspect="1"/>
          </p:cNvPicPr>
          <p:nvPr/>
        </p:nvPicPr>
        <p:blipFill rotWithShape="1">
          <a:blip r:embed="rId2">
            <a:extLst>
              <a:ext uri="{28A0092B-C50C-407E-A947-70E740481C1C}">
                <a14:useLocalDpi xmlns:a14="http://schemas.microsoft.com/office/drawing/2010/main" val="0"/>
              </a:ext>
            </a:extLst>
          </a:blip>
          <a:srcRect l="4320" t="6196" r="3427" b="5165"/>
          <a:stretch/>
        </p:blipFill>
        <p:spPr>
          <a:xfrm>
            <a:off x="1918952" y="425002"/>
            <a:ext cx="8435662" cy="607882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99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499" y="3406501"/>
            <a:ext cx="4946427" cy="3308610"/>
          </a:xfrm>
          <a:prstGeom prst="rect">
            <a:avLst/>
          </a:prstGeom>
          <a:ln>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48" y="397366"/>
            <a:ext cx="6925901"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7860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5248873"/>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Have the students use their notes to create a colorful timeline of Canada. </a:t>
            </a:r>
            <a:r>
              <a:rPr lang="en-US" sz="3200" dirty="0" smtClean="0">
                <a:latin typeface="KBScaredStraight" panose="02000603000000000000" pitchFamily="2" charset="0"/>
                <a:ea typeface="KBScaredStraight" panose="02000603000000000000" pitchFamily="2" charset="0"/>
                <a:cs typeface="Times New Roman" panose="02020603050405020304" pitchFamily="18" charset="0"/>
              </a:rPr>
              <a:t>I let the students </a:t>
            </a:r>
            <a:r>
              <a:rPr lang="en-US" sz="3200" dirty="0">
                <a:latin typeface="KBScaredStraight" panose="02000603000000000000" pitchFamily="2" charset="0"/>
                <a:ea typeface="KBScaredStraight" panose="02000603000000000000" pitchFamily="2" charset="0"/>
              </a:rPr>
              <a:t>u</a:t>
            </a:r>
            <a:r>
              <a:rPr lang="en-US" sz="3200" dirty="0" smtClean="0">
                <a:latin typeface="KBScaredStraight" panose="02000603000000000000" pitchFamily="2" charset="0"/>
                <a:ea typeface="KBScaredStraight" panose="02000603000000000000" pitchFamily="2" charset="0"/>
              </a:rPr>
              <a:t>se a sentence strip (or construction paper cut in half and taped end-to-end) to make long timelines. </a:t>
            </a:r>
            <a:r>
              <a:rPr lang="en-US" sz="3200" dirty="0">
                <a:latin typeface="KBScaredStraight" panose="02000603000000000000" pitchFamily="2" charset="0"/>
                <a:ea typeface="KBScaredStraight" panose="02000603000000000000" pitchFamily="2" charset="0"/>
              </a:rPr>
              <a:t>(</a:t>
            </a:r>
            <a:r>
              <a:rPr lang="en-US" sz="3200" dirty="0" smtClean="0">
                <a:latin typeface="KBScaredStraight" panose="02000603000000000000" pitchFamily="2" charset="0"/>
                <a:ea typeface="KBScaredStraight" panose="02000603000000000000" pitchFamily="2" charset="0"/>
              </a:rPr>
              <a:t>Sentence </a:t>
            </a:r>
            <a:r>
              <a:rPr lang="en-US" sz="3200" dirty="0" smtClean="0">
                <a:latin typeface="KBScaredStraight" panose="02000603000000000000" pitchFamily="2" charset="0"/>
                <a:ea typeface="KBScaredStraight" panose="02000603000000000000" pitchFamily="2" charset="0"/>
              </a:rPr>
              <a:t>strips are nice because they have lines</a:t>
            </a:r>
            <a:r>
              <a:rPr lang="en-US" sz="3200" dirty="0" smtClean="0">
                <a:latin typeface="KBScaredStraight" panose="02000603000000000000" pitchFamily="2" charset="0"/>
                <a:ea typeface="KBScaredStraight" panose="02000603000000000000" pitchFamily="2" charset="0"/>
              </a:rPr>
              <a:t>.)</a:t>
            </a:r>
            <a:endParaRPr lang="en-US" sz="3200" dirty="0" smtClean="0">
              <a:latin typeface="KBScaredStraight" panose="02000603000000000000" pitchFamily="2" charset="0"/>
              <a:ea typeface="KBScaredStraight" panose="02000603000000000000" pitchFamily="2" charset="0"/>
            </a:endParaRPr>
          </a:p>
          <a:p>
            <a:pPr>
              <a:lnSpc>
                <a:spcPct val="107000"/>
              </a:lnSpc>
              <a:spcAft>
                <a:spcPts val="800"/>
              </a:spcAft>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3200" dirty="0" smtClean="0">
                <a:latin typeface="KBScaredStraight" panose="02000603000000000000" pitchFamily="2" charset="0"/>
                <a:ea typeface="KBScaredStraight" panose="02000603000000000000" pitchFamily="2" charset="0"/>
                <a:cs typeface="Arial" panose="020B0604020202020204" pitchFamily="34" charset="0"/>
              </a:rPr>
              <a:t>These make great hallway displays!</a:t>
            </a:r>
          </a:p>
        </p:txBody>
      </p:sp>
    </p:spTree>
    <p:extLst>
      <p:ext uri="{BB962C8B-B14F-4D97-AF65-F5344CB8AC3E}">
        <p14:creationId xmlns:p14="http://schemas.microsoft.com/office/powerpoint/2010/main" val="3851092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8672" y="0"/>
            <a:ext cx="9314730"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rgbClr val="A9BB36"/>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Create </a:t>
            </a:r>
            <a:r>
              <a:rPr lang="en-US" sz="7500" b="1" dirty="0" smtClean="0">
                <a:ln w="10160">
                  <a:solidFill>
                    <a:schemeClr val="tx1"/>
                  </a:solidFill>
                  <a:prstDash val="solid"/>
                </a:ln>
                <a:solidFill>
                  <a:srgbClr val="A9BB36"/>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a </a:t>
            </a:r>
            <a:r>
              <a:rPr lang="en-US" sz="7500" b="1" cap="none" spc="0" dirty="0" smtClean="0">
                <a:ln w="10160">
                  <a:solidFill>
                    <a:schemeClr val="tx1"/>
                  </a:solidFill>
                  <a:prstDash val="solid"/>
                </a:ln>
                <a:solidFill>
                  <a:srgbClr val="A9BB36"/>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Timeline</a:t>
            </a:r>
          </a:p>
        </p:txBody>
      </p:sp>
      <p:sp>
        <p:nvSpPr>
          <p:cNvPr id="7" name="TextBox 6"/>
          <p:cNvSpPr txBox="1"/>
          <p:nvPr/>
        </p:nvSpPr>
        <p:spPr>
          <a:xfrm>
            <a:off x="1031630" y="1323439"/>
            <a:ext cx="10109982"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Be sure all 14 dates are written on your timeline. </a:t>
            </a: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Label each event—make it short and sweet (you don’t have to use complete sentences).</a:t>
            </a: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Draw a simple illustration to accompany at least seven of the events.</a:t>
            </a:r>
          </a:p>
          <a:p>
            <a:pPr marL="571500" indent="-5715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Use thin markers or colored pencils to make your timeline colorful and creative.</a:t>
            </a:r>
          </a:p>
        </p:txBody>
      </p:sp>
    </p:spTree>
    <p:extLst>
      <p:ext uri="{BB962C8B-B14F-4D97-AF65-F5344CB8AC3E}">
        <p14:creationId xmlns:p14="http://schemas.microsoft.com/office/powerpoint/2010/main" val="8144524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5400000">
            <a:off x="2870288" y="-1857415"/>
            <a:ext cx="6803117" cy="10517947"/>
          </a:xfrm>
          <a:prstGeom prst="rect">
            <a:avLst/>
          </a:prstGeom>
        </p:spPr>
      </p:pic>
    </p:spTree>
    <p:extLst>
      <p:ext uri="{BB962C8B-B14F-4D97-AF65-F5344CB8AC3E}">
        <p14:creationId xmlns:p14="http://schemas.microsoft.com/office/powerpoint/2010/main" val="3380816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BB36"/>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7199" y="0"/>
            <a:ext cx="9317680"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rgbClr val="A9BB36"/>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Historical Marker</a:t>
            </a:r>
          </a:p>
        </p:txBody>
      </p:sp>
      <p:sp>
        <p:nvSpPr>
          <p:cNvPr id="7" name="TextBox 6"/>
          <p:cNvSpPr txBox="1"/>
          <p:nvPr/>
        </p:nvSpPr>
        <p:spPr>
          <a:xfrm>
            <a:off x="1031630" y="1323439"/>
            <a:ext cx="10109982" cy="501675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Have you ever seen a sign that marks a significant event in history? We have them all over our country, and now you get to create a marker that could be used in Canada! </a:t>
            </a:r>
          </a:p>
          <a:p>
            <a:pPr marL="571500" indent="-571500">
              <a:buFont typeface="Arial" panose="020B0604020202020204" pitchFamily="34" charset="0"/>
              <a:buChar char="•"/>
            </a:pPr>
            <a:endParaRPr lang="en-US" sz="3200" dirty="0" smtClean="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 Review your “History of Canada” notes. Which event do you think is the </a:t>
            </a:r>
            <a:r>
              <a:rPr lang="en-US" sz="3200" i="1" dirty="0" smtClean="0">
                <a:latin typeface="KBScaredStraight" panose="02000603000000000000" pitchFamily="2" charset="0"/>
                <a:ea typeface="KBScaredStraight" panose="02000603000000000000" pitchFamily="2" charset="0"/>
              </a:rPr>
              <a:t>most important</a:t>
            </a:r>
            <a:r>
              <a:rPr lang="en-US" sz="3200" dirty="0" smtClean="0">
                <a:latin typeface="KBScaredStraight" panose="02000603000000000000" pitchFamily="2" charset="0"/>
                <a:ea typeface="KBScaredStraight" panose="02000603000000000000" pitchFamily="2" charset="0"/>
              </a:rPr>
              <a:t> event in Canada’s history? You are going to be creating a marker that will tell tourists about the significance of that event. </a:t>
            </a:r>
          </a:p>
        </p:txBody>
      </p:sp>
    </p:spTree>
    <p:extLst>
      <p:ext uri="{BB962C8B-B14F-4D97-AF65-F5344CB8AC3E}">
        <p14:creationId xmlns:p14="http://schemas.microsoft.com/office/powerpoint/2010/main" val="3147309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7199" y="0"/>
            <a:ext cx="9317680" cy="1246495"/>
          </a:xfrm>
          <a:prstGeom prst="rect">
            <a:avLst/>
          </a:prstGeom>
          <a:noFill/>
        </p:spPr>
        <p:txBody>
          <a:bodyPr wrap="none" lIns="91440" tIns="45720" rIns="91440" bIns="45720">
            <a:spAutoFit/>
          </a:bodyPr>
          <a:lstStyle/>
          <a:p>
            <a:pPr algn="ctr"/>
            <a:r>
              <a:rPr lang="en-US" sz="7500" b="1" cap="none" spc="0" dirty="0" smtClean="0">
                <a:ln w="10160">
                  <a:solidFill>
                    <a:schemeClr val="tx1"/>
                  </a:solidFill>
                  <a:prstDash val="solid"/>
                </a:ln>
                <a:solidFill>
                  <a:srgbClr val="A9BB36"/>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Historical Marker</a:t>
            </a:r>
          </a:p>
        </p:txBody>
      </p:sp>
      <p:sp>
        <p:nvSpPr>
          <p:cNvPr id="7" name="TextBox 6"/>
          <p:cNvSpPr txBox="1"/>
          <p:nvPr/>
        </p:nvSpPr>
        <p:spPr>
          <a:xfrm>
            <a:off x="1031630" y="1323439"/>
            <a:ext cx="10109982" cy="4893647"/>
          </a:xfrm>
          <a:prstGeom prst="rect">
            <a:avLst/>
          </a:prstGeom>
          <a:noFill/>
        </p:spPr>
        <p:txBody>
          <a:bodyPr wrap="square" rtlCol="0">
            <a:spAutoFit/>
          </a:bodyPr>
          <a:lstStyle/>
          <a:p>
            <a:r>
              <a:rPr lang="en-US" sz="2800" b="1" dirty="0" smtClean="0">
                <a:latin typeface="KBScaredStraight" panose="02000603000000000000" pitchFamily="2" charset="0"/>
                <a:ea typeface="KBScaredStraight" panose="02000603000000000000" pitchFamily="2" charset="0"/>
              </a:rPr>
              <a:t>Directions:</a:t>
            </a:r>
          </a:p>
          <a:p>
            <a:r>
              <a:rPr lang="en-US" sz="2800" dirty="0" smtClean="0">
                <a:latin typeface="KBScaredStraight" panose="02000603000000000000" pitchFamily="2" charset="0"/>
                <a:ea typeface="KBScaredStraight" panose="02000603000000000000" pitchFamily="2" charset="0"/>
              </a:rPr>
              <a:t>1. Choose your event and write what it is in the CIRCLE on the top of the historical marker.</a:t>
            </a:r>
          </a:p>
          <a:p>
            <a:r>
              <a:rPr lang="en-US" sz="2800" dirty="0" smtClean="0">
                <a:latin typeface="KBScaredStraight" panose="02000603000000000000" pitchFamily="2" charset="0"/>
                <a:ea typeface="KBScaredStraight" panose="02000603000000000000" pitchFamily="2" charset="0"/>
              </a:rPr>
              <a:t>2. Next, write a short description of the event.</a:t>
            </a:r>
          </a:p>
          <a:p>
            <a:r>
              <a:rPr lang="en-US" sz="2800" dirty="0" smtClean="0">
                <a:latin typeface="KBScaredStraight" panose="02000603000000000000" pitchFamily="2" charset="0"/>
                <a:ea typeface="KBScaredStraight" panose="02000603000000000000" pitchFamily="2" charset="0"/>
              </a:rPr>
              <a:t>3. Then, write a brief opinion statement on why you think that this event is important to Canada’s history.</a:t>
            </a:r>
          </a:p>
          <a:p>
            <a:r>
              <a:rPr lang="en-US" sz="2800" dirty="0" smtClean="0">
                <a:latin typeface="KBScaredStraight" panose="02000603000000000000" pitchFamily="2" charset="0"/>
                <a:ea typeface="KBScaredStraight" panose="02000603000000000000" pitchFamily="2" charset="0"/>
              </a:rPr>
              <a:t>4. At the bottom, write the place where your marker will be located (province, territory, city, physical feature, etc.).</a:t>
            </a:r>
          </a:p>
          <a:p>
            <a:r>
              <a:rPr lang="en-US" sz="2800" dirty="0" smtClean="0">
                <a:latin typeface="KBScaredStraight" panose="02000603000000000000" pitchFamily="2" charset="0"/>
                <a:ea typeface="KBScaredStraight" panose="02000603000000000000" pitchFamily="2" charset="0"/>
              </a:rPr>
              <a:t>5. Draw an illustration that symbolizes your event.</a:t>
            </a:r>
          </a:p>
          <a:p>
            <a:r>
              <a:rPr lang="en-US" sz="3200" dirty="0" smtClean="0">
                <a:solidFill>
                  <a:srgbClr val="3B2314"/>
                </a:solidFill>
                <a:latin typeface="KBScaredStraight" panose="02000603000000000000" pitchFamily="2" charset="0"/>
                <a:ea typeface="KBScaredStraight" panose="02000603000000000000" pitchFamily="2" charset="0"/>
              </a:rPr>
              <a:t> </a:t>
            </a:r>
          </a:p>
        </p:txBody>
      </p:sp>
    </p:spTree>
    <p:extLst>
      <p:ext uri="{BB962C8B-B14F-4D97-AF65-F5344CB8AC3E}">
        <p14:creationId xmlns:p14="http://schemas.microsoft.com/office/powerpoint/2010/main" val="24090978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111322" y="-1836312"/>
            <a:ext cx="6858000" cy="10530625"/>
          </a:xfrm>
          <a:prstGeom prst="rect">
            <a:avLst/>
          </a:prstGeom>
        </p:spPr>
      </p:pic>
    </p:spTree>
    <p:extLst>
      <p:ext uri="{BB962C8B-B14F-4D97-AF65-F5344CB8AC3E}">
        <p14:creationId xmlns:p14="http://schemas.microsoft.com/office/powerpoint/2010/main" val="991751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14920" y="0"/>
            <a:ext cx="6962162" cy="1323439"/>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First Nations</a:t>
            </a:r>
          </a:p>
        </p:txBody>
      </p:sp>
      <p:sp>
        <p:nvSpPr>
          <p:cNvPr id="7" name="TextBox 6"/>
          <p:cNvSpPr txBox="1"/>
          <p:nvPr/>
        </p:nvSpPr>
        <p:spPr>
          <a:xfrm>
            <a:off x="1031630" y="1323439"/>
            <a:ext cx="10109982" cy="5632311"/>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First Nations are the n</a:t>
            </a:r>
            <a:r>
              <a:rPr lang="en-US" sz="3600" dirty="0" smtClean="0">
                <a:latin typeface="KBScaredStraight" panose="02000603000000000000" pitchFamily="2" charset="0"/>
                <a:ea typeface="KBScaredStraight" panose="02000603000000000000" pitchFamily="2" charset="0"/>
              </a:rPr>
              <a:t>ative </a:t>
            </a:r>
            <a:r>
              <a:rPr lang="en-US" sz="3600" dirty="0" smtClean="0">
                <a:latin typeface="KBScaredStraight" panose="02000603000000000000" pitchFamily="2" charset="0"/>
                <a:ea typeface="KBScaredStraight" panose="02000603000000000000" pitchFamily="2" charset="0"/>
              </a:rPr>
              <a:t>peoples of </a:t>
            </a:r>
            <a:r>
              <a:rPr lang="en-US" sz="3600" dirty="0" smtClean="0">
                <a:latin typeface="KBScaredStraight" panose="02000603000000000000" pitchFamily="2" charset="0"/>
                <a:ea typeface="KBScaredStraight" panose="02000603000000000000" pitchFamily="2" charset="0"/>
              </a:rPr>
              <a:t>Canada.</a:t>
            </a:r>
          </a:p>
          <a:p>
            <a:pPr marL="285750"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c</a:t>
            </a:r>
            <a:r>
              <a:rPr lang="en-US" sz="3600" dirty="0" smtClean="0">
                <a:latin typeface="KBScaredStraight" panose="02000603000000000000" pitchFamily="2" charset="0"/>
                <a:ea typeface="KBScaredStraight" panose="02000603000000000000" pitchFamily="2" charset="0"/>
              </a:rPr>
              <a:t>ame </a:t>
            </a:r>
            <a:r>
              <a:rPr lang="en-US" sz="3600" dirty="0" smtClean="0">
                <a:latin typeface="KBScaredStraight" panose="02000603000000000000" pitchFamily="2" charset="0"/>
                <a:ea typeface="KBScaredStraight" panose="02000603000000000000" pitchFamily="2" charset="0"/>
              </a:rPr>
              <a:t>from Asia </a:t>
            </a:r>
            <a:r>
              <a:rPr lang="en-US" sz="3600" dirty="0" smtClean="0">
                <a:latin typeface="KBScaredStraight" panose="02000603000000000000" pitchFamily="2" charset="0"/>
                <a:ea typeface="KBScaredStraight" panose="02000603000000000000" pitchFamily="2" charset="0"/>
              </a:rPr>
              <a:t>over 12,000 </a:t>
            </a:r>
            <a:r>
              <a:rPr lang="en-US" sz="3600" dirty="0" smtClean="0">
                <a:latin typeface="KBScaredStraight" panose="02000603000000000000" pitchFamily="2" charset="0"/>
                <a:ea typeface="KBScaredStraight" panose="02000603000000000000" pitchFamily="2" charset="0"/>
              </a:rPr>
              <a:t>years </a:t>
            </a:r>
            <a:r>
              <a:rPr lang="en-US" sz="3600" dirty="0" smtClean="0">
                <a:latin typeface="KBScaredStraight" panose="02000603000000000000" pitchFamily="2" charset="0"/>
                <a:ea typeface="KBScaredStraight" panose="02000603000000000000" pitchFamily="2" charset="0"/>
              </a:rPr>
              <a:t>ago.</a:t>
            </a:r>
            <a:endParaRPr lang="en-US" sz="3600" dirty="0" smtClean="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c</a:t>
            </a:r>
            <a:r>
              <a:rPr lang="en-US" sz="3600" dirty="0" smtClean="0">
                <a:latin typeface="KBScaredStraight" panose="02000603000000000000" pitchFamily="2" charset="0"/>
                <a:ea typeface="KBScaredStraight" panose="02000603000000000000" pitchFamily="2" charset="0"/>
              </a:rPr>
              <a:t>rossed the Bering </a:t>
            </a:r>
            <a:r>
              <a:rPr lang="en-US" sz="3600" dirty="0" smtClean="0">
                <a:latin typeface="KBScaredStraight" panose="02000603000000000000" pitchFamily="2" charset="0"/>
                <a:ea typeface="KBScaredStraight" panose="02000603000000000000" pitchFamily="2" charset="0"/>
              </a:rPr>
              <a:t>Land Bridge that joined Russia to </a:t>
            </a:r>
            <a:r>
              <a:rPr lang="en-US" sz="3600" dirty="0" smtClean="0">
                <a:latin typeface="KBScaredStraight" panose="02000603000000000000" pitchFamily="2" charset="0"/>
                <a:ea typeface="KBScaredStraight" panose="02000603000000000000" pitchFamily="2" charset="0"/>
              </a:rPr>
              <a:t>Alaska.</a:t>
            </a:r>
          </a:p>
          <a:p>
            <a:pPr marL="742950" lvl="1" indent="-28575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There were 12 </a:t>
            </a:r>
            <a:r>
              <a:rPr lang="en-US" sz="3600" dirty="0" smtClean="0">
                <a:latin typeface="KBScaredStraight" panose="02000603000000000000" pitchFamily="2" charset="0"/>
                <a:ea typeface="KBScaredStraight" panose="02000603000000000000" pitchFamily="2" charset="0"/>
              </a:rPr>
              <a:t>tribes </a:t>
            </a:r>
            <a:r>
              <a:rPr lang="en-US" sz="3600" dirty="0" smtClean="0">
                <a:latin typeface="KBScaredStraight" panose="02000603000000000000" pitchFamily="2" charset="0"/>
                <a:ea typeface="KBScaredStraight" panose="02000603000000000000" pitchFamily="2" charset="0"/>
              </a:rPr>
              <a:t>that made </a:t>
            </a:r>
            <a:r>
              <a:rPr lang="en-US" sz="3600" dirty="0" smtClean="0">
                <a:latin typeface="KBScaredStraight" panose="02000603000000000000" pitchFamily="2" charset="0"/>
                <a:ea typeface="KBScaredStraight" panose="02000603000000000000" pitchFamily="2" charset="0"/>
              </a:rPr>
              <a:t>up the First Nations.</a:t>
            </a:r>
          </a:p>
        </p:txBody>
      </p:sp>
    </p:spTree>
    <p:extLst>
      <p:ext uri="{BB962C8B-B14F-4D97-AF65-F5344CB8AC3E}">
        <p14:creationId xmlns:p14="http://schemas.microsoft.com/office/powerpoint/2010/main" val="1985151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86" y="79670"/>
            <a:ext cx="11818513" cy="6778330"/>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 – </a:t>
            </a:r>
            <a:r>
              <a:rPr lang="en-US" sz="4400" dirty="0" smtClean="0">
                <a:latin typeface="KG Second Chances Solid" panose="02000000000000000000" pitchFamily="2" charset="0"/>
              </a:rPr>
              <a:t>Insta-Snaps Ticket </a:t>
            </a:r>
            <a:r>
              <a:rPr lang="en-US" sz="4400" dirty="0">
                <a:latin typeface="KG Second Chances Solid" panose="02000000000000000000" pitchFamily="2" charset="0"/>
              </a:rPr>
              <a:t>O</a:t>
            </a:r>
            <a:r>
              <a:rPr lang="en-US" sz="4400" dirty="0" smtClean="0">
                <a:latin typeface="KG Second Chances Solid" panose="02000000000000000000" pitchFamily="2" charset="0"/>
              </a:rPr>
              <a:t>ut the Door</a:t>
            </a:r>
            <a:endParaRPr lang="en-US" sz="4400" dirty="0" smtClean="0">
              <a:latin typeface="KG Second Chances Solid" panose="02000000000000000000" pitchFamily="2" charset="0"/>
            </a:endParaRPr>
          </a:p>
          <a:p>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Have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the students draw a picture of an important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part of the day’s lesson. </a:t>
            </a:r>
          </a:p>
          <a:p>
            <a:endParaRPr lang="en-US" sz="36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They </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should also write a #summary of the event. (Usually just a couple of words</a:t>
            </a:r>
            <a:r>
              <a:rPr lang="en-US" sz="3600" dirty="0" smtClean="0">
                <a:latin typeface="KBScaredStraight" panose="02000603000000000000" pitchFamily="2" charset="0"/>
                <a:ea typeface="KBScaredStraight" panose="02000603000000000000" pitchFamily="2" charset="0"/>
                <a:cs typeface="Arial" panose="020B0604020202020204" pitchFamily="34" charset="0"/>
              </a:rPr>
              <a:t>…)</a:t>
            </a:r>
          </a:p>
          <a:p>
            <a:endParaRPr lang="en-US" sz="3600" dirty="0" smtClean="0">
              <a:latin typeface="KBScaredStraight" panose="02000603000000000000" pitchFamily="2" charset="0"/>
              <a:ea typeface="KBScaredStraight" panose="02000603000000000000" pitchFamily="2" charset="0"/>
              <a:cs typeface="Arial" panose="020B0604020202020204" pitchFamily="34" charset="0"/>
            </a:endParaRPr>
          </a:p>
          <a:p>
            <a:r>
              <a:rPr lang="en-US" sz="3600" dirty="0" smtClean="0">
                <a:latin typeface="KBScaredStraight" panose="02000603000000000000" pitchFamily="2" charset="0"/>
                <a:ea typeface="KBScaredStraight" panose="02000603000000000000" pitchFamily="2" charset="0"/>
                <a:cs typeface="Arial" panose="020B0604020202020204" pitchFamily="34" charset="0"/>
              </a:rPr>
              <a:t>*There are two per page.</a:t>
            </a:r>
          </a:p>
          <a:p>
            <a:endParaRPr lang="en-US" sz="3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92486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7576" y="0"/>
            <a:ext cx="4039887" cy="861774"/>
          </a:xfrm>
          <a:prstGeom prst="rect">
            <a:avLst/>
          </a:prstGeom>
          <a:noFill/>
        </p:spPr>
        <p:txBody>
          <a:bodyPr wrap="none" lIns="91440" tIns="45720" rIns="91440" bIns="45720">
            <a:spAutoFit/>
          </a:bodyPr>
          <a:lstStyle/>
          <a:p>
            <a:pPr algn="ctr"/>
            <a:r>
              <a:rPr lang="en-US" sz="50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Insta-Snaps</a:t>
            </a:r>
            <a:endParaRPr lang="en-US" sz="50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5" name="TextBox 14"/>
          <p:cNvSpPr txBox="1"/>
          <p:nvPr/>
        </p:nvSpPr>
        <p:spPr>
          <a:xfrm>
            <a:off x="0" y="710283"/>
            <a:ext cx="5952776" cy="707886"/>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What would you capture from the events in today’s lesson? (Illustrate &amp; Summarize) </a:t>
            </a:r>
            <a:endParaRPr lang="en-US" sz="2000" dirty="0">
              <a:latin typeface="KBScaredStraight" panose="02000603000000000000" pitchFamily="2" charset="0"/>
              <a:ea typeface="KBScaredStraight" panose="02000603000000000000" pitchFamily="2" charset="0"/>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50166" y="1418169"/>
            <a:ext cx="5162843" cy="5306188"/>
          </a:xfrm>
          <a:prstGeom prst="rect">
            <a:avLst/>
          </a:prstGeom>
        </p:spPr>
      </p:pic>
      <p:sp>
        <p:nvSpPr>
          <p:cNvPr id="10" name="Rectangle 9"/>
          <p:cNvSpPr/>
          <p:nvPr/>
        </p:nvSpPr>
        <p:spPr>
          <a:xfrm>
            <a:off x="7154536" y="0"/>
            <a:ext cx="4039887" cy="861774"/>
          </a:xfrm>
          <a:prstGeom prst="rect">
            <a:avLst/>
          </a:prstGeom>
          <a:noFill/>
        </p:spPr>
        <p:txBody>
          <a:bodyPr wrap="none" lIns="91440" tIns="45720" rIns="91440" bIns="45720">
            <a:spAutoFit/>
          </a:bodyPr>
          <a:lstStyle/>
          <a:p>
            <a:pPr algn="ctr"/>
            <a:r>
              <a:rPr lang="en-US" sz="50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Insta-Snaps</a:t>
            </a:r>
            <a:endParaRPr lang="en-US" sz="50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6198091" y="713928"/>
            <a:ext cx="5952776" cy="707886"/>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What would you capture from the events in today’s lesson? (Illustrate &amp; Summarize) </a:t>
            </a:r>
            <a:endParaRPr lang="en-US" sz="2000" dirty="0">
              <a:latin typeface="KBScaredStraight" panose="02000603000000000000" pitchFamily="2" charset="0"/>
              <a:ea typeface="KBScaredStraight" panose="02000603000000000000" pitchFamily="2"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6593057" y="1418169"/>
            <a:ext cx="5162843" cy="5306188"/>
          </a:xfrm>
          <a:prstGeom prst="rect">
            <a:avLst/>
          </a:prstGeom>
        </p:spPr>
      </p:pic>
    </p:spTree>
    <p:extLst>
      <p:ext uri="{BB962C8B-B14F-4D97-AF65-F5344CB8AC3E}">
        <p14:creationId xmlns:p14="http://schemas.microsoft.com/office/powerpoint/2010/main" val="61596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502369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2068941" y="49339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04806" y="2728550"/>
            <a:ext cx="2026285" cy="151638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238697" y="5135771"/>
            <a:ext cx="1585328" cy="1573408"/>
          </a:xfrm>
          <a:prstGeom prst="rect">
            <a:avLst/>
          </a:prstGeom>
        </p:spPr>
      </p:pic>
      <p:pic>
        <p:nvPicPr>
          <p:cNvPr id="8" name="Picture 7"/>
          <p:cNvPicPr>
            <a:picLocks noChangeAspect="1"/>
          </p:cNvPicPr>
          <p:nvPr/>
        </p:nvPicPr>
        <p:blipFill>
          <a:blip r:embed="rId5"/>
          <a:stretch>
            <a:fillRect/>
          </a:stretch>
        </p:blipFill>
        <p:spPr>
          <a:xfrm>
            <a:off x="4388364" y="2728550"/>
            <a:ext cx="1516380" cy="1516380"/>
          </a:xfrm>
          <a:prstGeom prst="rect">
            <a:avLst/>
          </a:prstGeom>
        </p:spPr>
      </p:pic>
    </p:spTree>
    <p:extLst>
      <p:ext uri="{BB962C8B-B14F-4D97-AF65-F5344CB8AC3E}">
        <p14:creationId xmlns:p14="http://schemas.microsoft.com/office/powerpoint/2010/main" val="32147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768350"/>
            <a:ext cx="7112000" cy="53213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656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785" y="0"/>
            <a:ext cx="10480430" cy="6858000"/>
          </a:xfrm>
          <a:prstGeom prst="rect">
            <a:avLst/>
          </a:prstGeom>
          <a:solidFill>
            <a:srgbClr val="931A1D"/>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28669" y="0"/>
            <a:ext cx="2534668" cy="1323439"/>
          </a:xfrm>
          <a:prstGeom prst="rect">
            <a:avLst/>
          </a:prstGeom>
          <a:noFill/>
        </p:spPr>
        <p:txBody>
          <a:bodyPr wrap="none" lIns="91440" tIns="45720" rIns="91440" bIns="45720">
            <a:spAutoFit/>
          </a:bodyPr>
          <a:lstStyle/>
          <a:p>
            <a:pPr algn="ctr"/>
            <a:r>
              <a:rPr lang="en-US" sz="8000" b="1" cap="none" spc="0" dirty="0" smtClean="0">
                <a:ln w="10160">
                  <a:solidFill>
                    <a:schemeClr val="tx1"/>
                  </a:solidFill>
                  <a:prstDash val="solid"/>
                </a:ln>
                <a:solidFill>
                  <a:schemeClr val="bg1"/>
                </a:solidFill>
                <a:effectLst>
                  <a:glow rad="63500">
                    <a:srgbClr val="0DA2A0"/>
                  </a:glow>
                  <a:outerShdw blurRad="50800" dist="38100" dir="2700000" algn="tl" rotWithShape="0">
                    <a:prstClr val="black">
                      <a:alpha val="40000"/>
                    </a:prstClr>
                  </a:outerShdw>
                </a:effectLst>
                <a:latin typeface="KG Second Chances Solid" panose="02000000000000000000" pitchFamily="2" charset="0"/>
              </a:rPr>
              <a:t>Inuit</a:t>
            </a:r>
          </a:p>
        </p:txBody>
      </p:sp>
      <p:sp>
        <p:nvSpPr>
          <p:cNvPr id="7" name="TextBox 6"/>
          <p:cNvSpPr txBox="1"/>
          <p:nvPr/>
        </p:nvSpPr>
        <p:spPr>
          <a:xfrm>
            <a:off x="1031630" y="1323439"/>
            <a:ext cx="10109982" cy="4524315"/>
          </a:xfrm>
          <a:prstGeom prst="rect">
            <a:avLst/>
          </a:prstGeom>
          <a:noFill/>
        </p:spPr>
        <p:txBody>
          <a:bodyPr wrap="square" rtlCol="0">
            <a:spAutoFit/>
          </a:bodyPr>
          <a:lstStyle/>
          <a:p>
            <a:pPr marL="685800" indent="-6858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 Inuit are o</a:t>
            </a:r>
            <a:r>
              <a:rPr lang="en-US" sz="3600" dirty="0" smtClean="0">
                <a:latin typeface="KBScaredStraight" panose="02000603000000000000" pitchFamily="2" charset="0"/>
                <a:ea typeface="KBScaredStraight" panose="02000603000000000000" pitchFamily="2" charset="0"/>
              </a:rPr>
              <a:t>ne </a:t>
            </a:r>
            <a:r>
              <a:rPr lang="en-US" sz="3600" dirty="0" smtClean="0">
                <a:latin typeface="KBScaredStraight" panose="02000603000000000000" pitchFamily="2" charset="0"/>
                <a:ea typeface="KBScaredStraight" panose="02000603000000000000" pitchFamily="2" charset="0"/>
              </a:rPr>
              <a:t>of the First Nation </a:t>
            </a:r>
            <a:r>
              <a:rPr lang="en-US" sz="3600" dirty="0" smtClean="0">
                <a:latin typeface="KBScaredStraight" panose="02000603000000000000" pitchFamily="2" charset="0"/>
                <a:ea typeface="KBScaredStraight" panose="02000603000000000000" pitchFamily="2" charset="0"/>
              </a:rPr>
              <a:t>tribes. </a:t>
            </a:r>
          </a:p>
          <a:p>
            <a:pPr marL="685800" indent="-6858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685800" indent="-6858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They s</a:t>
            </a:r>
            <a:r>
              <a:rPr lang="en-US" sz="3600" dirty="0" smtClean="0">
                <a:latin typeface="KBScaredStraight" panose="02000603000000000000" pitchFamily="2" charset="0"/>
                <a:ea typeface="KBScaredStraight" panose="02000603000000000000" pitchFamily="2" charset="0"/>
              </a:rPr>
              <a:t>till </a:t>
            </a:r>
            <a:r>
              <a:rPr lang="en-US" sz="3600" dirty="0" smtClean="0">
                <a:latin typeface="KBScaredStraight" panose="02000603000000000000" pitchFamily="2" charset="0"/>
                <a:ea typeface="KBScaredStraight" panose="02000603000000000000" pitchFamily="2" charset="0"/>
              </a:rPr>
              <a:t>live in Canada </a:t>
            </a:r>
            <a:r>
              <a:rPr lang="en-US" sz="3600" dirty="0" smtClean="0">
                <a:latin typeface="KBScaredStraight" panose="02000603000000000000" pitchFamily="2" charset="0"/>
                <a:ea typeface="KBScaredStraight" panose="02000603000000000000" pitchFamily="2" charset="0"/>
              </a:rPr>
              <a:t>today.</a:t>
            </a:r>
            <a:endParaRPr lang="en-US" sz="3600" dirty="0" smtClean="0">
              <a:latin typeface="KBScaredStraight" panose="02000603000000000000" pitchFamily="2" charset="0"/>
              <a:ea typeface="KBScaredStraight" panose="02000603000000000000" pitchFamily="2" charset="0"/>
            </a:endParaRPr>
          </a:p>
          <a:p>
            <a:pPr marL="685800" indent="-685800">
              <a:buFont typeface="Arial" panose="020B0604020202020204" pitchFamily="34" charset="0"/>
              <a:buChar char="•"/>
            </a:pPr>
            <a:endParaRPr lang="en-US" sz="3600" dirty="0" smtClean="0">
              <a:latin typeface="KBScaredStraight" panose="02000603000000000000" pitchFamily="2" charset="0"/>
              <a:ea typeface="KBScaredStraight" panose="02000603000000000000" pitchFamily="2" charset="0"/>
            </a:endParaRPr>
          </a:p>
          <a:p>
            <a:pPr marL="685800" indent="-685800">
              <a:buFont typeface="Arial" panose="020B0604020202020204" pitchFamily="34" charset="0"/>
              <a:buChar char="•"/>
            </a:pPr>
            <a:r>
              <a:rPr lang="en-US" sz="3600" dirty="0" smtClean="0">
                <a:latin typeface="KBScaredStraight" panose="02000603000000000000" pitchFamily="2" charset="0"/>
                <a:ea typeface="KBScaredStraight" panose="02000603000000000000" pitchFamily="2" charset="0"/>
              </a:rPr>
              <a:t>In 1999, Canada’s government gave the Inuit Nunavut Territory in northeast Canada.</a:t>
            </a:r>
          </a:p>
        </p:txBody>
      </p:sp>
    </p:spTree>
    <p:extLst>
      <p:ext uri="{BB962C8B-B14F-4D97-AF65-F5344CB8AC3E}">
        <p14:creationId xmlns:p14="http://schemas.microsoft.com/office/powerpoint/2010/main" val="262679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DA2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751593"/>
            <a:ext cx="5946204" cy="393192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28" y="205381"/>
            <a:ext cx="7143750" cy="47434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123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1956</Words>
  <Application>Microsoft Office PowerPoint</Application>
  <PresentationFormat>Widescreen</PresentationFormat>
  <Paragraphs>235</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Chris Trantow</cp:lastModifiedBy>
  <cp:revision>29</cp:revision>
  <dcterms:created xsi:type="dcterms:W3CDTF">2013-08-25T11:26:22Z</dcterms:created>
  <dcterms:modified xsi:type="dcterms:W3CDTF">2013-11-01T17:31:36Z</dcterms:modified>
</cp:coreProperties>
</file>