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57" r:id="rId4"/>
    <p:sldId id="263" r:id="rId5"/>
    <p:sldId id="259" r:id="rId6"/>
    <p:sldId id="264" r:id="rId7"/>
    <p:sldId id="266" r:id="rId8"/>
    <p:sldId id="261" r:id="rId9"/>
    <p:sldId id="267" r:id="rId10"/>
    <p:sldId id="268" r:id="rId11"/>
    <p:sldId id="260" r:id="rId12"/>
    <p:sldId id="271" r:id="rId13"/>
    <p:sldId id="269" r:id="rId14"/>
    <p:sldId id="262" r:id="rId15"/>
    <p:sldId id="272" r:id="rId16"/>
    <p:sldId id="273" r:id="rId17"/>
    <p:sldId id="270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DAD0"/>
    <a:srgbClr val="FFE80A"/>
    <a:srgbClr val="327D98"/>
    <a:srgbClr val="CC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3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9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4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3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4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9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8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8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6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2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3C811-40D8-4169-B227-187A40752562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0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02300" y="281354"/>
            <a:ext cx="8046720" cy="5472332"/>
          </a:xfrm>
          <a:prstGeom prst="ellipse">
            <a:avLst/>
          </a:prstGeom>
          <a:solidFill>
            <a:srgbClr val="327D98">
              <a:alpha val="79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6632" y="1122363"/>
            <a:ext cx="6858736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Factors of </a:t>
            </a:r>
          </a:p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Economic </a:t>
            </a:r>
          </a:p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Growth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FFE80A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88112"/>
            <a:ext cx="12192000" cy="633046"/>
          </a:xfrm>
          <a:prstGeom prst="rect">
            <a:avLst/>
          </a:prstGeom>
          <a:solidFill>
            <a:srgbClr val="FFE80A">
              <a:alpha val="8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0535" y="6173802"/>
            <a:ext cx="11830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Natural Resources, Human Capital, Capital Goods, &amp; Entrepreneurship</a:t>
            </a:r>
            <a:endParaRPr lang="en-US" sz="24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326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>
              <a:alpha val="93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1044" y="-75100"/>
            <a:ext cx="1122993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Economic Growth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Nations that invest in the health, education, &amp; training of their people will have a more valuable workforce that produces more goods &amp; 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services.</a:t>
            </a:r>
            <a:endParaRPr lang="en-US" sz="36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36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People that have training are more likely to contribute to technological advances, which leads to finding better uses of natural resources &amp; producing more 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goods.</a:t>
            </a:r>
            <a:endParaRPr lang="en-US" sz="36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33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72639" y="692834"/>
            <a:ext cx="8046720" cy="5472332"/>
          </a:xfrm>
          <a:prstGeom prst="ellipse">
            <a:avLst/>
          </a:prstGeom>
          <a:solidFill>
            <a:srgbClr val="327D98">
              <a:alpha val="79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4672" y="1997839"/>
            <a:ext cx="4562659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Capital</a:t>
            </a:r>
          </a:p>
          <a:p>
            <a:pPr algn="ctr"/>
            <a:r>
              <a:rPr lang="en-US" sz="9000" b="1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Goods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FFE80A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>
              <a:alpha val="93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01926" y="-75100"/>
            <a:ext cx="8788176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Capital Goods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This is all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of the goods that are produced in the country and then used to make other goods &amp;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services.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Examples: tools, equipment, factories, technology, computers, lumber, machinery, etc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What are some capital goods used in our classroom?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8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>
              <a:alpha val="93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1044" y="-75100"/>
            <a:ext cx="1122993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Economic Growth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The more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capital goods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a country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has, the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more goods &amp; services they are able to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produce. 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If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a business is to be successful, it cannot let its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      equipment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break down or have its buildings fall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apart.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New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technology can help a business produce more goods for a cheaper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price.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Money is NOT a capital good, but rather a medium of exchange!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398" y="1426112"/>
            <a:ext cx="11887200" cy="4005775"/>
          </a:xfrm>
          <a:prstGeom prst="ellipse">
            <a:avLst/>
          </a:prstGeom>
          <a:solidFill>
            <a:srgbClr val="327D98">
              <a:alpha val="79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7874" y="2689287"/>
            <a:ext cx="10876247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Entrepreneurship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FFE80A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6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>
              <a:alpha val="93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7892" y="-75100"/>
            <a:ext cx="10876247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Entrepreneurship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People who provide the money to start and operate a business are called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entrepreneurs.</a:t>
            </a: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These people risk their own money and time because they believe their business ideas will make a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profit.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They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bring together natural, human, and capital resources to produce foods or services to be provided by their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businesses.</a:t>
            </a: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37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>
              <a:alpha val="93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7892" y="-75100"/>
            <a:ext cx="10876247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Entrepreneurship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Entrepreneurs have 2 characteristics that make them different from the rest of the labor force: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1. innovative (have creative ideas)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2. risk taker (use limited resources in an innovative way in hopes that people will buy the product)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It can be several things: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Starting your own business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Inventing something new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Changing the way something was previously done so that it works better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99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>
              <a:alpha val="93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1044" y="-75100"/>
            <a:ext cx="1122993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Economic Growth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574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Entrepreneurship creates jobs and lessens 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unemployment.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36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It encourages </a:t>
            </a:r>
            <a:r>
              <a:rPr lang="en-US" sz="36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people to take risks, and in doing so, they’ve created better healthcare, education, &amp; welfare 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programs.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36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The more entrepreneurs a country has, the higher the country’s GDP will 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be.</a:t>
            </a:r>
            <a:endParaRPr lang="en-US" sz="36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84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>
              <a:alpha val="93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1044" y="-75100"/>
            <a:ext cx="1122993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Economic Growth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Economic growth in a country is measured by the country’s Gross Domestic Product (GDP) in one 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year.</a:t>
            </a:r>
            <a:endParaRPr lang="en-US" sz="2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It measures </a:t>
            </a: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only what has been produced within the country--this doesn’t include products that are imported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.</a:t>
            </a:r>
            <a:endParaRPr lang="en-US" sz="2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It is much better for the economy of a country to produce its own goods and services (this increases the country’s GDP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).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Measuring the GDP each year can: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Compare one country’s economy to another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Check a country’s economic progress over time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Show if the economy is growing or not </a:t>
            </a:r>
          </a:p>
          <a:p>
            <a:pPr>
              <a:buFont typeface="Wingdings" pitchFamily="80" charset="2"/>
              <a:buChar char="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84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>
              <a:alpha val="93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1627" y="-75100"/>
            <a:ext cx="11448776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Standard of Living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The higher a country’s 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GDP, the better </a:t>
            </a: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standard of living for the people within the 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country.</a:t>
            </a:r>
            <a:endParaRPr lang="en-US" sz="2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In order for a country to have an increasing GDP, it must invest in human capital through education &amp; training, and it must produce goods that have value to be sold within the country or exported.</a:t>
            </a:r>
          </a:p>
          <a:p>
            <a:pPr>
              <a:buFont typeface="Wingdings" pitchFamily="80" charset="2"/>
              <a:buChar char="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6437" y="0"/>
            <a:ext cx="11211950" cy="5438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400" dirty="0" smtClean="0">
              <a:latin typeface="KG Second Chances Solid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dirty="0" smtClean="0">
                <a:latin typeface="KG Second Chances Solid" panose="02000000000000000000" pitchFamily="2" charset="0"/>
              </a:rPr>
              <a:t>Standards</a:t>
            </a:r>
            <a:endParaRPr lang="en-US" sz="4400" dirty="0">
              <a:latin typeface="KG Second Chances Solid" panose="02000000000000000000" pitchFamily="2" charset="0"/>
            </a:endParaRPr>
          </a:p>
          <a:p>
            <a:endParaRPr lang="en-US" sz="2000" b="1" dirty="0" smtClean="0"/>
          </a:p>
          <a:p>
            <a:r>
              <a:rPr lang="en-US" sz="2400" b="1" dirty="0">
                <a:latin typeface="KBScaredStraight" panose="02000603000000000000" pitchFamily="2" charset="0"/>
                <a:ea typeface="KBScaredStraight" panose="02000603000000000000" pitchFamily="2" charset="0"/>
              </a:rPr>
              <a:t>SS6E3 The student will describe factors that influence economic growth and examine their presence or absence </a:t>
            </a:r>
            <a:r>
              <a:rPr lang="en-US" sz="2400" b="1" strike="sngStrike" dirty="0">
                <a:latin typeface="KBScaredStraight" panose="02000603000000000000" pitchFamily="2" charset="0"/>
                <a:ea typeface="KBScaredStraight" panose="02000603000000000000" pitchFamily="2" charset="0"/>
              </a:rPr>
              <a:t>in Latin America</a:t>
            </a:r>
            <a:r>
              <a:rPr lang="en-US" sz="2400" b="1" dirty="0">
                <a:latin typeface="KBScaredStraight" panose="02000603000000000000" pitchFamily="2" charset="0"/>
                <a:ea typeface="KBScaredStraight" panose="02000603000000000000" pitchFamily="2" charset="0"/>
              </a:rPr>
              <a:t>. </a:t>
            </a:r>
            <a:endParaRPr lang="en-US" sz="24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r>
              <a:rPr lang="en-US" sz="24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a. Explain the relationship between investment in human capital (education and training) and gross domestic product (GDP). </a:t>
            </a:r>
          </a:p>
          <a:p>
            <a:r>
              <a:rPr lang="en-US" sz="24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b. Explain the relationship between investment in capital (factories, machinery, and technology) and gross domestic product (GDP). </a:t>
            </a:r>
          </a:p>
          <a:p>
            <a:r>
              <a:rPr lang="en-US" sz="24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c. Describe the role of natural resources in a country’s economy. </a:t>
            </a:r>
          </a:p>
          <a:p>
            <a:r>
              <a:rPr lang="en-US" sz="24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d. Describe the role of entrepreneurship. </a:t>
            </a:r>
          </a:p>
          <a:p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378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>
              <a:alpha val="93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9273" y="-75100"/>
            <a:ext cx="6173486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Summary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To encourage economic growth and raise the living standards of its citizens, there must be investment in human capital and capital goods.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Economic growth is measured by increases in 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GDP </a:t>
            </a: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over time.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How large a nation’s GDP can be is determined by the availability and quality of its natural, human, and capital resources.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To increase economic growth and 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GDP </a:t>
            </a: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over time requires investments in 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both </a:t>
            </a: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capital (factories, machines) and human capital (education, training, skills of labor force).</a:t>
            </a:r>
          </a:p>
          <a:p>
            <a:pPr>
              <a:buFont typeface="Wingdings" pitchFamily="80" charset="2"/>
              <a:buChar char="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70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>
              <a:alpha val="93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90" y="-75100"/>
            <a:ext cx="121206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Factors of Production</a:t>
            </a:r>
            <a:endParaRPr lang="en-US" sz="8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There are 4 factors of production that influence economic growth within a country:</a:t>
            </a:r>
          </a:p>
          <a:p>
            <a:pPr marL="1428750" lvl="2" indent="-514350">
              <a:buFont typeface="+mj-lt"/>
              <a:buAutoNum type="arabicPeriod"/>
              <a:defRPr/>
            </a:pPr>
            <a:r>
              <a:rPr lang="en-US" sz="3200" b="1" dirty="0">
                <a:latin typeface="KBScaredStraight" panose="02000603000000000000" pitchFamily="2" charset="0"/>
                <a:ea typeface="KBScaredStraight" panose="02000603000000000000" pitchFamily="2" charset="0"/>
              </a:rPr>
              <a:t>Natural Resources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available</a:t>
            </a:r>
          </a:p>
          <a:p>
            <a:pPr marL="1428750" lvl="2" indent="-514350">
              <a:buFont typeface="+mj-lt"/>
              <a:buAutoNum type="arabicPeriod"/>
              <a:defRPr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Investment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in </a:t>
            </a:r>
            <a:r>
              <a:rPr lang="en-US" sz="3200" b="1" dirty="0">
                <a:latin typeface="KBScaredStraight" panose="02000603000000000000" pitchFamily="2" charset="0"/>
                <a:ea typeface="KBScaredStraight" panose="02000603000000000000" pitchFamily="2" charset="0"/>
              </a:rPr>
              <a:t>Human Capital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	</a:t>
            </a:r>
          </a:p>
          <a:p>
            <a:pPr marL="1428750" lvl="2" indent="-514350">
              <a:buFont typeface="+mj-lt"/>
              <a:buAutoNum type="arabicPeriod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Investment in </a:t>
            </a:r>
            <a:r>
              <a:rPr lang="en-US" sz="3200" b="1" dirty="0">
                <a:latin typeface="KBScaredStraight" panose="02000603000000000000" pitchFamily="2" charset="0"/>
                <a:ea typeface="KBScaredStraight" panose="02000603000000000000" pitchFamily="2" charset="0"/>
              </a:rPr>
              <a:t>Capital Goods</a:t>
            </a:r>
          </a:p>
          <a:p>
            <a:pPr marL="1428750" lvl="2" indent="-514350">
              <a:buFont typeface="+mj-lt"/>
              <a:buAutoNum type="arabicPeriod"/>
              <a:defRPr/>
            </a:pPr>
            <a:r>
              <a:rPr lang="en-US" sz="3200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Entrepreneurship</a:t>
            </a:r>
            <a:endParaRPr lang="en-US" sz="3200" b="1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The presence or absence of these 4 factors determine the country’s Gross Domestic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Product (GDP)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for the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year.</a:t>
            </a: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501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>
              <a:alpha val="93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402" y="-75100"/>
            <a:ext cx="2605201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GDP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GDP is the total value of all the goods and services produced in that country in one 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year.</a:t>
            </a:r>
            <a:endParaRPr lang="en-US" sz="4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It measures </a:t>
            </a: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how rich or poor a country 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It shows </a:t>
            </a: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if the country’s economy is getting better or 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worse.</a:t>
            </a:r>
            <a:endParaRPr lang="en-US" sz="4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Raising the GDP of a country can improve the country’s standard of 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living.</a:t>
            </a:r>
            <a:endParaRPr lang="en-US" sz="4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338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72639" y="692834"/>
            <a:ext cx="8046720" cy="5472332"/>
          </a:xfrm>
          <a:prstGeom prst="ellipse">
            <a:avLst/>
          </a:prstGeom>
          <a:solidFill>
            <a:srgbClr val="327D98">
              <a:alpha val="79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61845" y="1997839"/>
            <a:ext cx="6468309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Natural </a:t>
            </a:r>
          </a:p>
          <a:p>
            <a:pPr algn="ctr"/>
            <a:r>
              <a:rPr lang="en-US" sz="9000" b="1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Resources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FFE80A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633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>
              <a:alpha val="93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592" y="-75100"/>
            <a:ext cx="11460831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Natural Resources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All of the things found in or on the earth; “gifts of nature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”.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All resources are 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limited.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Examples: land, water, sun, plants, time, air, minerals, oil, etc.</a:t>
            </a:r>
          </a:p>
        </p:txBody>
      </p:sp>
    </p:spTree>
    <p:extLst>
      <p:ext uri="{BB962C8B-B14F-4D97-AF65-F5344CB8AC3E}">
        <p14:creationId xmlns:p14="http://schemas.microsoft.com/office/powerpoint/2010/main" val="4769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>
              <a:alpha val="93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1044" y="-75100"/>
            <a:ext cx="1122993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Economic Growth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Important </a:t>
            </a: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to countries: without them, countries must import the resources they need (costly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)</a:t>
            </a:r>
            <a:endParaRPr lang="en-US" sz="4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A country is better off if it can use its own resources to supply the needs of its 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people.</a:t>
            </a:r>
            <a:endParaRPr lang="en-US" sz="4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If a country has many natural resources, it can 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trade or sell </a:t>
            </a: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them 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to </a:t>
            </a: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other 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countries.</a:t>
            </a:r>
            <a:endParaRPr lang="en-US" sz="4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27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72639" y="692834"/>
            <a:ext cx="8046720" cy="5472332"/>
          </a:xfrm>
          <a:prstGeom prst="ellipse">
            <a:avLst/>
          </a:prstGeom>
          <a:solidFill>
            <a:srgbClr val="327D98">
              <a:alpha val="79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4671" y="1997839"/>
            <a:ext cx="4562659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Human</a:t>
            </a:r>
          </a:p>
          <a:p>
            <a:pPr algn="ctr"/>
            <a:r>
              <a:rPr lang="en-US" sz="9000" b="1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Capital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FFE80A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16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>
              <a:alpha val="93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3573" y="-75100"/>
            <a:ext cx="9164881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Human Capital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658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This is all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of the skills, talents, education, and abilities that human workers possess---and the value that they bring to the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marketplace.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Examples: computer/reading/writing/math skills, talents in music/sports/acting, ability to follow directions, ability to serve as group leader &amp; cooperate with group members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A country’s Literacy Rate impacts Human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Capital (the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percent of the population over 15 that can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read/write).</a:t>
            </a: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59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962</Words>
  <Application>Microsoft Office PowerPoint</Application>
  <PresentationFormat>Custom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Trantow</dc:creator>
  <cp:lastModifiedBy>Windows User</cp:lastModifiedBy>
  <cp:revision>20</cp:revision>
  <dcterms:created xsi:type="dcterms:W3CDTF">2013-08-22T14:49:10Z</dcterms:created>
  <dcterms:modified xsi:type="dcterms:W3CDTF">2014-11-06T13:34:37Z</dcterms:modified>
</cp:coreProperties>
</file>