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8" r:id="rId2"/>
    <p:sldId id="258" r:id="rId3"/>
    <p:sldId id="259" r:id="rId4"/>
    <p:sldId id="415" r:id="rId5"/>
    <p:sldId id="456" r:id="rId6"/>
    <p:sldId id="455" r:id="rId7"/>
    <p:sldId id="454" r:id="rId8"/>
    <p:sldId id="451" r:id="rId9"/>
    <p:sldId id="262" r:id="rId10"/>
    <p:sldId id="449" r:id="rId11"/>
    <p:sldId id="404" r:id="rId12"/>
    <p:sldId id="424" r:id="rId13"/>
    <p:sldId id="431" r:id="rId14"/>
    <p:sldId id="432" r:id="rId15"/>
    <p:sldId id="452" r:id="rId16"/>
    <p:sldId id="453" r:id="rId17"/>
    <p:sldId id="423" r:id="rId18"/>
    <p:sldId id="427" r:id="rId19"/>
    <p:sldId id="433" r:id="rId20"/>
    <p:sldId id="428" r:id="rId21"/>
    <p:sldId id="434" r:id="rId22"/>
    <p:sldId id="435" r:id="rId23"/>
    <p:sldId id="430" r:id="rId24"/>
    <p:sldId id="429" r:id="rId25"/>
    <p:sldId id="426" r:id="rId26"/>
    <p:sldId id="436" r:id="rId27"/>
    <p:sldId id="438" r:id="rId28"/>
    <p:sldId id="437" r:id="rId29"/>
    <p:sldId id="450" r:id="rId30"/>
    <p:sldId id="440" r:id="rId31"/>
    <p:sldId id="439" r:id="rId32"/>
    <p:sldId id="444" r:id="rId33"/>
    <p:sldId id="446" r:id="rId34"/>
    <p:sldId id="447" r:id="rId35"/>
    <p:sldId id="351" r:id="rId36"/>
    <p:sldId id="443" r:id="rId37"/>
    <p:sldId id="441" r:id="rId38"/>
    <p:sldId id="442" r:id="rId39"/>
    <p:sldId id="260"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314"/>
    <a:srgbClr val="67999A"/>
    <a:srgbClr val="BF1E2E"/>
    <a:srgbClr val="855852"/>
    <a:srgbClr val="BE9778"/>
    <a:srgbClr val="94DAD0"/>
    <a:srgbClr val="C11C2C"/>
    <a:srgbClr val="659C9C"/>
    <a:srgbClr val="2D7996"/>
    <a:srgbClr val="FFE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91" autoAdjust="0"/>
    <p:restoredTop sz="94660"/>
  </p:normalViewPr>
  <p:slideViewPr>
    <p:cSldViewPr snapToGrid="0">
      <p:cViewPr varScale="1">
        <p:scale>
          <a:sx n="68" d="100"/>
          <a:sy n="68"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8/4/2014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dirty="0"/>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ing.com/images/search?q=spray+paint+clipart&amp;qs=n&amp;form=QBIR&amp;pq=spray+paint+clipart&amp;sc=2-18&amp;sp=-1&amp;sk=#view=detail&amp;id=B346687D7820E55E2E7DD5E40F7BF278D509B19B&amp;selectedIndex=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www.teacherspayteachers.com/Product/Interactive-Social-Studies-Notebook-Kit-70-Printables-Activities-837565" TargetMode="Externa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27.png"/><Relationship Id="rId4" Type="http://schemas.openxmlformats.org/officeDocument/2006/relationships/image" Target="../media/image22.JPG"/><Relationship Id="rId9" Type="http://schemas.openxmlformats.org/officeDocument/2006/relationships/hyperlink" Target="http://www.teacherspayteachers.com/Store/Khrys-Bosland" TargetMode="External"/><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65476"/>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2438398" y="-228600"/>
            <a:ext cx="7315200" cy="7315200"/>
          </a:xfrm>
          <a:prstGeom prst="ellipse">
            <a:avLst/>
          </a:prstGeom>
          <a:solidFill>
            <a:srgbClr val="CF131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13664" y="2616265"/>
            <a:ext cx="9756902" cy="1631216"/>
          </a:xfrm>
          <a:prstGeom prst="rect">
            <a:avLst/>
          </a:prstGeom>
          <a:noFill/>
        </p:spPr>
        <p:txBody>
          <a:bodyPr wrap="none" lIns="91440" tIns="45720" rIns="91440" bIns="45720">
            <a:spAutoFit/>
          </a:bodyPr>
          <a:lstStyle/>
          <a:p>
            <a:pPr algn="ctr"/>
            <a:r>
              <a:rPr lang="en-US" sz="10000" b="1" cap="none" spc="0" dirty="0" smtClean="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Aids &amp; Famine</a:t>
            </a:r>
            <a:endParaRPr lang="en-US" sz="10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10381" y="4191980"/>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Across Africa</a:t>
            </a:r>
            <a:endParaRPr lang="en-US" sz="8000" dirty="0">
              <a:solidFill>
                <a:sysClr val="windowText" lastClr="000000"/>
              </a:solidFill>
              <a:latin typeface="KG Eyes Wide Open" panose="02000506000000020004"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13" name="TextBox 12"/>
          <p:cNvSpPr txBox="1"/>
          <p:nvPr/>
        </p:nvSpPr>
        <p:spPr>
          <a:xfrm>
            <a:off x="718853" y="1405461"/>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Combating</a:t>
            </a:r>
            <a:endParaRPr lang="en-US" sz="8000" dirty="0">
              <a:solidFill>
                <a:sysClr val="windowText" lastClr="000000"/>
              </a:solidFill>
              <a:latin typeface="KG Eyes Wide Open" panose="02000506000000020004"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0"/>
            <a:ext cx="1463040" cy="146304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79912">
            <a:off x="510484" y="180842"/>
            <a:ext cx="1834533"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5065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stretch>
            <a:fillRect/>
          </a:stretch>
        </p:blipFill>
        <p:spPr>
          <a:xfrm>
            <a:off x="5586096" y="223542"/>
            <a:ext cx="5295971" cy="6400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80" y="2052342"/>
            <a:ext cx="4130937"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702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6" name="Picture 2" descr="http://t1.gstatic.com/images?q=tbn:ANd9GcS7bRnkePizy1oikwu7XlE6vktpgl59m9n6JbL9J5Rlh3VSaxce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2" y="253253"/>
            <a:ext cx="3962400" cy="2903538"/>
          </a:xfrm>
          <a:prstGeom prst="rect">
            <a:avLst/>
          </a:prstGeom>
          <a:ln w="5715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510618" y="253253"/>
            <a:ext cx="5486400" cy="5486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681818" y="3815305"/>
            <a:ext cx="3657600" cy="2809037"/>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11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435951" y="36185"/>
            <a:ext cx="931235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AIDS in Africa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Sub-Saharan Africa has one of the highest HIV/AIDS infections in the world.</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About 23 million people across the continent have AIDS, and 1.5 million have died.</a:t>
            </a:r>
          </a:p>
          <a:p>
            <a:pPr marL="1028700" lvl="1"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These deaths have created over 11 million orphans.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2678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46" y="685800"/>
            <a:ext cx="11090507" cy="5486400"/>
          </a:xfrm>
          <a:prstGeom prst="rect">
            <a:avLst/>
          </a:prstGeom>
          <a:ln w="5715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8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73" y="217385"/>
            <a:ext cx="5523222" cy="36576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1343031" y="4849756"/>
            <a:ext cx="3368798" cy="1815882"/>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AIDS Orphans,</a:t>
            </a:r>
          </a:p>
          <a:p>
            <a:pPr algn="ctr"/>
            <a:r>
              <a:rPr lang="en-US" sz="3200" dirty="0" smtClean="0">
                <a:latin typeface="KBScaredStraight" panose="02000603000000000000" pitchFamily="2" charset="0"/>
                <a:ea typeface="KBScaredStraight" panose="02000603000000000000" pitchFamily="2" charset="0"/>
              </a:rPr>
              <a:t>Swaziland</a:t>
            </a:r>
            <a:endParaRPr lang="en-US" sz="32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477" y="987794"/>
            <a:ext cx="5381341"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317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85405" y="36185"/>
            <a:ext cx="54134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No Cure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7386638"/>
          </a:xfrm>
          <a:prstGeom prst="rect">
            <a:avLst/>
          </a:prstGeom>
          <a:noFill/>
        </p:spPr>
        <p:txBody>
          <a:bodyPr wrap="square" rtlCol="0">
            <a:spAutoFit/>
          </a:bodyPr>
          <a:lstStyle/>
          <a:p>
            <a:pPr marL="571500" indent="-571500">
              <a:buFont typeface="Arial" panose="020B0604020202020204" pitchFamily="34" charset="0"/>
              <a:buChar char="•"/>
            </a:pPr>
            <a:endParaRPr lang="en-US" sz="24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Unfortunately </a:t>
            </a:r>
            <a:r>
              <a:rPr lang="en-US" sz="3200" dirty="0">
                <a:solidFill>
                  <a:sysClr val="windowText" lastClr="000000"/>
                </a:solidFill>
                <a:latin typeface="KBScaredStraight" panose="02000603000000000000" pitchFamily="2" charset="0"/>
                <a:ea typeface="KBScaredStraight" panose="02000603000000000000" pitchFamily="2" charset="0"/>
              </a:rPr>
              <a:t>AIDS cannot be </a:t>
            </a:r>
            <a:r>
              <a:rPr lang="en-US" sz="3200" dirty="0" smtClean="0">
                <a:solidFill>
                  <a:sysClr val="windowText" lastClr="000000"/>
                </a:solidFill>
                <a:latin typeface="KBScaredStraight" panose="02000603000000000000" pitchFamily="2" charset="0"/>
                <a:ea typeface="KBScaredStraight" panose="02000603000000000000" pitchFamily="2" charset="0"/>
              </a:rPr>
              <a:t>cured.</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Scientists </a:t>
            </a:r>
            <a:r>
              <a:rPr lang="en-US" sz="3200" dirty="0">
                <a:solidFill>
                  <a:sysClr val="windowText" lastClr="000000"/>
                </a:solidFill>
                <a:latin typeface="KBScaredStraight" panose="02000603000000000000" pitchFamily="2" charset="0"/>
                <a:ea typeface="KBScaredStraight" panose="02000603000000000000" pitchFamily="2" charset="0"/>
              </a:rPr>
              <a:t>haven’t been able to find a vaccine or prevent the HIV infection.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There are drugs that can slow down the progress of the disease called antiretroviral drugs (AVTs</a:t>
            </a:r>
            <a:r>
              <a:rPr lang="en-US" sz="3200" dirty="0" smtClean="0">
                <a:latin typeface="KBScaredStraight" panose="02000603000000000000" pitchFamily="2" charset="0"/>
                <a:ea typeface="KBScaredStraight" panose="02000603000000000000" pitchFamily="2" charset="0"/>
              </a:rPr>
              <a:t>), </a:t>
            </a:r>
            <a:r>
              <a:rPr lang="en-US" sz="3200" dirty="0">
                <a:latin typeface="KBScaredStraight" panose="02000603000000000000" pitchFamily="2" charset="0"/>
                <a:ea typeface="KBScaredStraight" panose="02000603000000000000" pitchFamily="2" charset="0"/>
              </a:rPr>
              <a:t>but they are expensive and many </a:t>
            </a:r>
            <a:r>
              <a:rPr lang="en-US" sz="3200" dirty="0" smtClean="0">
                <a:latin typeface="KBScaredStraight" panose="02000603000000000000" pitchFamily="2" charset="0"/>
                <a:ea typeface="KBScaredStraight" panose="02000603000000000000" pitchFamily="2" charset="0"/>
              </a:rPr>
              <a:t>patients can’t </a:t>
            </a:r>
            <a:r>
              <a:rPr lang="en-US" sz="3200" dirty="0">
                <a:latin typeface="KBScaredStraight" panose="02000603000000000000" pitchFamily="2" charset="0"/>
                <a:ea typeface="KBScaredStraight" panose="02000603000000000000" pitchFamily="2" charset="0"/>
              </a:rPr>
              <a:t>afford them.</a:t>
            </a: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79666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28455" y="36185"/>
            <a:ext cx="632737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Epidemic</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6740307"/>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t>
            </a:r>
            <a:r>
              <a:rPr lang="en-US" sz="3200" dirty="0">
                <a:solidFill>
                  <a:sysClr val="windowText" lastClr="000000"/>
                </a:solidFill>
                <a:latin typeface="KBScaredStraight" panose="02000603000000000000" pitchFamily="2" charset="0"/>
                <a:ea typeface="KBScaredStraight" panose="02000603000000000000" pitchFamily="2" charset="0"/>
              </a:rPr>
              <a:t>first case of an HIV infection was detected in the continent of Africa and governments were slow to respond.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Poor healthcare systems, poverty, and lack of government organization, as well as ignorance about the disease and its causes and prevention, contribute to the number of AIDS cases. </a:t>
            </a: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2922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28452" y="36185"/>
            <a:ext cx="632737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Epidemic</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431391"/>
            <a:ext cx="10207427" cy="781752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t>
            </a:r>
            <a:r>
              <a:rPr lang="en-US" sz="3200" dirty="0">
                <a:solidFill>
                  <a:sysClr val="windowText" lastClr="000000"/>
                </a:solidFill>
                <a:latin typeface="KBScaredStraight" panose="02000603000000000000" pitchFamily="2" charset="0"/>
                <a:ea typeface="KBScaredStraight" panose="02000603000000000000" pitchFamily="2" charset="0"/>
              </a:rPr>
              <a:t>situation has gotten even worse as a result of poverty and weak educational and public health services. </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t>
            </a:r>
            <a:r>
              <a:rPr lang="en-US" sz="3200" dirty="0" smtClean="0">
                <a:solidFill>
                  <a:sysClr val="windowText" lastClr="000000"/>
                </a:solidFill>
                <a:latin typeface="KBScaredStraight" panose="02000603000000000000" pitchFamily="2" charset="0"/>
                <a:ea typeface="KBScaredStraight" panose="02000603000000000000" pitchFamily="2" charset="0"/>
              </a:rPr>
              <a:t>epidemic now places a huge burden on the healthcare systems on countries that barely have enough resources to handle basic care.</a:t>
            </a:r>
          </a:p>
          <a:p>
            <a:pPr marL="571500" indent="-571500">
              <a:buFont typeface="Arial" panose="020B0604020202020204" pitchFamily="34" charset="0"/>
              <a:buChar char="•"/>
            </a:pPr>
            <a:endParaRPr lang="en-US" sz="20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Few African countries have the resources to treat AIDS patients.</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3278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86491" y="36185"/>
            <a:ext cx="10811293" cy="1200329"/>
          </a:xfrm>
          <a:prstGeom prst="rect">
            <a:avLst/>
          </a:prstGeom>
          <a:noFill/>
        </p:spPr>
        <p:txBody>
          <a:bodyPr wrap="none" lIns="91440" tIns="45720" rIns="91440" bIns="45720">
            <a:spAutoFit/>
          </a:bodyPr>
          <a:lstStyle/>
          <a:p>
            <a:pPr algn="ctr"/>
            <a:r>
              <a:rPr lang="en-US" sz="72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Government Stability</a:t>
            </a:r>
            <a:endParaRPr lang="en-US" sz="72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287012"/>
            <a:ext cx="10207427" cy="4585871"/>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spread of the disease </a:t>
            </a:r>
            <a:r>
              <a:rPr lang="en-US" sz="3200" dirty="0" smtClean="0">
                <a:solidFill>
                  <a:sysClr val="windowText" lastClr="000000"/>
                </a:solidFill>
                <a:latin typeface="KBScaredStraight" panose="02000603000000000000" pitchFamily="2" charset="0"/>
                <a:ea typeface="KBScaredStraight" panose="02000603000000000000" pitchFamily="2" charset="0"/>
              </a:rPr>
              <a:t>was </a:t>
            </a:r>
            <a:r>
              <a:rPr lang="en-US" sz="3200" dirty="0">
                <a:solidFill>
                  <a:sysClr val="windowText" lastClr="000000"/>
                </a:solidFill>
                <a:latin typeface="KBScaredStraight" panose="02000603000000000000" pitchFamily="2" charset="0"/>
                <a:ea typeface="KBScaredStraight" panose="02000603000000000000" pitchFamily="2" charset="0"/>
              </a:rPr>
              <a:t>overshadowed by the lack of stability in African </a:t>
            </a:r>
            <a:r>
              <a:rPr lang="en-US" sz="3200" dirty="0" smtClean="0">
                <a:solidFill>
                  <a:sysClr val="windowText" lastClr="000000"/>
                </a:solidFill>
                <a:latin typeface="KBScaredStraight" panose="02000603000000000000" pitchFamily="2" charset="0"/>
                <a:ea typeface="KBScaredStraight" panose="02000603000000000000" pitchFamily="2" charset="0"/>
              </a:rPr>
              <a:t>governments.</a:t>
            </a:r>
          </a:p>
          <a:p>
            <a:pPr marL="457200" indent="-457200">
              <a:buFont typeface="Arial" panose="020B0604020202020204" pitchFamily="34" charset="0"/>
              <a:buChar char="•"/>
            </a:pP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 </a:t>
            </a:r>
            <a:r>
              <a:rPr lang="en-US" sz="3200" dirty="0" smtClean="0">
                <a:latin typeface="KBScaredStraight" panose="02000603000000000000" pitchFamily="2" charset="0"/>
                <a:ea typeface="KBScaredStraight" panose="02000603000000000000" pitchFamily="2" charset="0"/>
              </a:rPr>
              <a:t>country’s government stability has a huge impact on the distribution of resources to combat AIDS. </a:t>
            </a:r>
            <a:endParaRPr lang="en-US" sz="32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82845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163039" y="4830131"/>
            <a:ext cx="3469951" cy="1815882"/>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Sign in Zambia</a:t>
            </a:r>
          </a:p>
          <a:p>
            <a:pPr algn="ctr"/>
            <a:r>
              <a:rPr lang="en-US" sz="3200" dirty="0" smtClean="0">
                <a:latin typeface="KBScaredStraight" panose="02000603000000000000" pitchFamily="2" charset="0"/>
                <a:ea typeface="KBScaredStraight" panose="02000603000000000000" pitchFamily="2" charset="0"/>
              </a:rPr>
              <a:t>2005</a:t>
            </a:r>
            <a:endParaRPr lang="en-US" sz="32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628" y="223542"/>
            <a:ext cx="8534400"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73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8" y="-14270"/>
            <a:ext cx="11211950" cy="703872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3200" b="1" dirty="0" smtClean="0">
              <a:latin typeface="KBScaredStraight" panose="02000603000000000000" pitchFamily="2" charset="0"/>
              <a:ea typeface="KBScaredStraight" panose="02000603000000000000" pitchFamily="2" charset="0"/>
            </a:endParaRPr>
          </a:p>
          <a:p>
            <a:endParaRPr lang="en-US" sz="3600" b="1" dirty="0" smtClean="0"/>
          </a:p>
          <a:p>
            <a:r>
              <a:rPr lang="en-US" sz="3600" b="1" dirty="0" smtClean="0">
                <a:latin typeface="KBScaredStraight" panose="02000603000000000000" pitchFamily="2" charset="0"/>
                <a:ea typeface="KBScaredStraight" panose="02000603000000000000" pitchFamily="2" charset="0"/>
              </a:rPr>
              <a:t>SS7CG3 </a:t>
            </a:r>
            <a:r>
              <a:rPr lang="en-US" sz="3600" b="1" dirty="0">
                <a:latin typeface="KBScaredStraight" panose="02000603000000000000" pitchFamily="2" charset="0"/>
                <a:ea typeface="KBScaredStraight" panose="02000603000000000000" pitchFamily="2" charset="0"/>
              </a:rPr>
              <a:t>The student will analyze how politics in Africa impacts standard of living. </a:t>
            </a:r>
            <a:endParaRPr lang="en-US" sz="3600" dirty="0">
              <a:latin typeface="KBScaredStraight" panose="02000603000000000000" pitchFamily="2" charset="0"/>
              <a:ea typeface="KBScaredStraight" panose="02000603000000000000" pitchFamily="2" charset="0"/>
            </a:endParaRPr>
          </a:p>
          <a:p>
            <a:r>
              <a:rPr lang="en-US" sz="3600" dirty="0" smtClean="0">
                <a:latin typeface="KBScaredStraight" panose="02000603000000000000" pitchFamily="2" charset="0"/>
                <a:ea typeface="KBScaredStraight" panose="02000603000000000000" pitchFamily="2" charset="0"/>
              </a:rPr>
              <a:t>b</a:t>
            </a:r>
            <a:r>
              <a:rPr lang="en-US" sz="3600" dirty="0">
                <a:latin typeface="KBScaredStraight" panose="02000603000000000000" pitchFamily="2" charset="0"/>
                <a:ea typeface="KBScaredStraight" panose="02000603000000000000" pitchFamily="2" charset="0"/>
              </a:rPr>
              <a:t>. Describe the impact of government stability on the distribution of resources to combat AIDS and famine across Africa. </a:t>
            </a:r>
          </a:p>
          <a:p>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5421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86402" y="36185"/>
            <a:ext cx="84114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South Africa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 South Africa, i</a:t>
            </a:r>
            <a:r>
              <a:rPr lang="en-US" sz="3200" dirty="0" smtClean="0">
                <a:latin typeface="KBScaredStraight" panose="02000603000000000000" pitchFamily="2" charset="0"/>
                <a:ea typeface="KBScaredStraight" panose="02000603000000000000" pitchFamily="2" charset="0"/>
              </a:rPr>
              <a:t>t </a:t>
            </a:r>
            <a:r>
              <a:rPr lang="en-US" sz="3200" dirty="0">
                <a:latin typeface="KBScaredStraight" panose="02000603000000000000" pitchFamily="2" charset="0"/>
                <a:ea typeface="KBScaredStraight" panose="02000603000000000000" pitchFamily="2" charset="0"/>
              </a:rPr>
              <a:t>is estimated that </a:t>
            </a:r>
            <a:r>
              <a:rPr lang="en-US" sz="3200" dirty="0" smtClean="0">
                <a:latin typeface="KBScaredStraight" panose="02000603000000000000" pitchFamily="2" charset="0"/>
                <a:ea typeface="KBScaredStraight" panose="02000603000000000000" pitchFamily="2" charset="0"/>
              </a:rPr>
              <a:t>1 in 5 people may </a:t>
            </a:r>
            <a:r>
              <a:rPr lang="en-US" sz="3200" dirty="0">
                <a:latin typeface="KBScaredStraight" panose="02000603000000000000" pitchFamily="2" charset="0"/>
                <a:ea typeface="KBScaredStraight" panose="02000603000000000000" pitchFamily="2" charset="0"/>
              </a:rPr>
              <a:t>be infected with AIDS, yet few have access to the </a:t>
            </a:r>
            <a:r>
              <a:rPr lang="en-US" sz="3200" dirty="0" smtClean="0">
                <a:latin typeface="KBScaredStraight" panose="02000603000000000000" pitchFamily="2" charset="0"/>
                <a:ea typeface="KBScaredStraight" panose="02000603000000000000" pitchFamily="2" charset="0"/>
              </a:rPr>
              <a:t>AVTs.</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AIDS </a:t>
            </a:r>
            <a:r>
              <a:rPr lang="en-US" sz="3200" dirty="0">
                <a:latin typeface="KBScaredStraight" panose="02000603000000000000" pitchFamily="2" charset="0"/>
                <a:ea typeface="KBScaredStraight" panose="02000603000000000000" pitchFamily="2" charset="0"/>
              </a:rPr>
              <a:t>took hold in South Africa just as Apartheid was ending and the country’s focus was on stabilizing the country during the early stages of the AIDS epidemic. </a:t>
            </a:r>
            <a:endParaRPr lang="en-US" sz="3200" dirty="0" smtClean="0">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95819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551329" y="5828152"/>
            <a:ext cx="11174506" cy="1692771"/>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South Africa is running out of space </a:t>
            </a:r>
            <a:r>
              <a:rPr lang="en-US" sz="2800" dirty="0" smtClean="0">
                <a:latin typeface="KBScaredStraight" panose="02000603000000000000" pitchFamily="2" charset="0"/>
                <a:ea typeface="KBScaredStraight" panose="02000603000000000000" pitchFamily="2" charset="0"/>
              </a:rPr>
              <a:t>in its cemeteries. </a:t>
            </a:r>
          </a:p>
          <a:p>
            <a:pPr algn="ctr"/>
            <a:r>
              <a:rPr lang="en-US" sz="2800" dirty="0" smtClean="0">
                <a:latin typeface="KBScaredStraight" panose="02000603000000000000" pitchFamily="2" charset="0"/>
                <a:ea typeface="KBScaredStraight" panose="02000603000000000000" pitchFamily="2" charset="0"/>
              </a:rPr>
              <a:t>2013</a:t>
            </a:r>
            <a:endParaRPr lang="en-US" sz="2800" dirty="0">
              <a:latin typeface="KBScaredStraight" panose="02000603000000000000" pitchFamily="2" charset="0"/>
              <a:ea typeface="KBScaredStraight" panose="02000603000000000000" pitchFamily="2" charset="0"/>
            </a:endParaRPr>
          </a:p>
          <a:p>
            <a:pPr algn="ct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653477"/>
            <a:ext cx="8972550" cy="5057775"/>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45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849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87112" y="36185"/>
            <a:ext cx="7210052"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Zimbabwe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617196"/>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Zimbabwe </a:t>
            </a:r>
            <a:r>
              <a:rPr lang="en-US" sz="3200" dirty="0">
                <a:latin typeface="KBScaredStraight" panose="02000603000000000000" pitchFamily="2" charset="0"/>
                <a:ea typeface="KBScaredStraight" panose="02000603000000000000" pitchFamily="2" charset="0"/>
              </a:rPr>
              <a:t>has one of the highest rates of HIV/AIDS in the world.  </a:t>
            </a: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country also has government </a:t>
            </a:r>
            <a:r>
              <a:rPr lang="en-US" sz="3200" dirty="0">
                <a:latin typeface="KBScaredStraight" panose="02000603000000000000" pitchFamily="2" charset="0"/>
                <a:ea typeface="KBScaredStraight" panose="02000603000000000000" pitchFamily="2" charset="0"/>
              </a:rPr>
              <a:t>corruption, civil unrest, </a:t>
            </a:r>
            <a:r>
              <a:rPr lang="en-US" sz="3200" dirty="0" smtClean="0">
                <a:latin typeface="KBScaredStraight" panose="02000603000000000000" pitchFamily="2" charset="0"/>
                <a:ea typeface="KBScaredStraight" panose="02000603000000000000" pitchFamily="2" charset="0"/>
              </a:rPr>
              <a:t>and a </a:t>
            </a:r>
            <a:r>
              <a:rPr lang="en-US" sz="3200" dirty="0">
                <a:latin typeface="KBScaredStraight" panose="02000603000000000000" pitchFamily="2" charset="0"/>
                <a:ea typeface="KBScaredStraight" panose="02000603000000000000" pitchFamily="2" charset="0"/>
              </a:rPr>
              <a:t>suspicion of outside </a:t>
            </a:r>
            <a:r>
              <a:rPr lang="en-US" sz="3200" dirty="0" smtClean="0">
                <a:latin typeface="KBScaredStraight" panose="02000603000000000000" pitchFamily="2" charset="0"/>
                <a:ea typeface="KBScaredStraight" panose="02000603000000000000" pitchFamily="2" charset="0"/>
              </a:rPr>
              <a:t>help—which has made the situation worse.  </a:t>
            </a:r>
          </a:p>
          <a:p>
            <a:pPr marL="914400" lvl="1"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Zimbabwe also </a:t>
            </a:r>
            <a:r>
              <a:rPr lang="en-US" sz="3200" dirty="0">
                <a:latin typeface="KBScaredStraight" panose="02000603000000000000" pitchFamily="2" charset="0"/>
                <a:ea typeface="KBScaredStraight" panose="02000603000000000000" pitchFamily="2" charset="0"/>
              </a:rPr>
              <a:t>has a very poor </a:t>
            </a:r>
            <a:r>
              <a:rPr lang="en-US" sz="3200" dirty="0" smtClean="0">
                <a:latin typeface="KBScaredStraight" panose="02000603000000000000" pitchFamily="2" charset="0"/>
                <a:ea typeface="KBScaredStraight" panose="02000603000000000000" pitchFamily="2" charset="0"/>
              </a:rPr>
              <a:t>economy, meaning that the expensive AVTs are impossible for most people to afford.</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0810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93506" y="36185"/>
            <a:ext cx="519725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Nigeria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5539978"/>
          </a:xfrm>
          <a:prstGeom prst="rect">
            <a:avLst/>
          </a:prstGeom>
          <a:noFill/>
        </p:spPr>
        <p:txBody>
          <a:bodyPr wrap="square" rtlCol="0">
            <a:spAutoFit/>
          </a:bodyPr>
          <a:lstStyle/>
          <a:p>
            <a:pPr marL="457200"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Almost 3 million people in Nigeria are currently infected with AIDS.</a:t>
            </a:r>
          </a:p>
          <a:p>
            <a:pPr marL="457200" indent="-4572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Even though Nigeria has oil, </a:t>
            </a:r>
            <a:r>
              <a:rPr lang="en-US" sz="3100" dirty="0">
                <a:latin typeface="KBScaredStraight" panose="02000603000000000000" pitchFamily="2" charset="0"/>
                <a:ea typeface="KBScaredStraight" panose="02000603000000000000" pitchFamily="2" charset="0"/>
              </a:rPr>
              <a:t>m</a:t>
            </a:r>
            <a:r>
              <a:rPr lang="en-US" sz="3100" dirty="0" smtClean="0">
                <a:latin typeface="KBScaredStraight" panose="02000603000000000000" pitchFamily="2" charset="0"/>
                <a:ea typeface="KBScaredStraight" panose="02000603000000000000" pitchFamily="2" charset="0"/>
              </a:rPr>
              <a:t>ost </a:t>
            </a:r>
            <a:r>
              <a:rPr lang="en-US" sz="3100" dirty="0">
                <a:latin typeface="KBScaredStraight" panose="02000603000000000000" pitchFamily="2" charset="0"/>
                <a:ea typeface="KBScaredStraight" panose="02000603000000000000" pitchFamily="2" charset="0"/>
              </a:rPr>
              <a:t>Nigerians are relatively poor </a:t>
            </a:r>
            <a:r>
              <a:rPr lang="en-US" sz="3100" dirty="0" smtClean="0">
                <a:latin typeface="KBScaredStraight" panose="02000603000000000000" pitchFamily="2" charset="0"/>
                <a:ea typeface="KBScaredStraight" panose="02000603000000000000" pitchFamily="2" charset="0"/>
              </a:rPr>
              <a:t>and cannot afford treatment.</a:t>
            </a:r>
          </a:p>
          <a:p>
            <a:pPr marL="457200" indent="-4572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In the </a:t>
            </a:r>
            <a:r>
              <a:rPr lang="en-US" sz="3100" dirty="0" smtClean="0">
                <a:latin typeface="KBScaredStraight" panose="02000603000000000000" pitchFamily="2" charset="0"/>
                <a:ea typeface="KBScaredStraight" panose="02000603000000000000" pitchFamily="2" charset="0"/>
              </a:rPr>
              <a:t>1990s, </a:t>
            </a:r>
            <a:r>
              <a:rPr lang="en-US" sz="3100" dirty="0">
                <a:latin typeface="KBScaredStraight" panose="02000603000000000000" pitchFamily="2" charset="0"/>
                <a:ea typeface="KBScaredStraight" panose="02000603000000000000" pitchFamily="2" charset="0"/>
              </a:rPr>
              <a:t>Nigeria’s government began to make AIDS a priority and began to focus on prevention, treatment and </a:t>
            </a:r>
            <a:r>
              <a:rPr lang="en-US" sz="3100" dirty="0" smtClean="0">
                <a:latin typeface="KBScaredStraight" panose="02000603000000000000" pitchFamily="2" charset="0"/>
                <a:ea typeface="KBScaredStraight" panose="02000603000000000000" pitchFamily="2" charset="0"/>
              </a:rPr>
              <a:t>care.</a:t>
            </a:r>
          </a:p>
          <a:p>
            <a:pPr marL="914400" lvl="1" indent="-4572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The </a:t>
            </a:r>
            <a:r>
              <a:rPr lang="en-US" sz="3100" dirty="0">
                <a:latin typeface="KBScaredStraight" panose="02000603000000000000" pitchFamily="2" charset="0"/>
                <a:ea typeface="KBScaredStraight" panose="02000603000000000000" pitchFamily="2" charset="0"/>
              </a:rPr>
              <a:t>nation still </a:t>
            </a:r>
            <a:r>
              <a:rPr lang="en-US" sz="3100" dirty="0" smtClean="0">
                <a:latin typeface="KBScaredStraight" panose="02000603000000000000" pitchFamily="2" charset="0"/>
                <a:ea typeface="KBScaredStraight" panose="02000603000000000000" pitchFamily="2" charset="0"/>
              </a:rPr>
              <a:t>struggles, </a:t>
            </a:r>
            <a:r>
              <a:rPr lang="en-US" sz="3100" dirty="0">
                <a:latin typeface="KBScaredStraight" panose="02000603000000000000" pitchFamily="2" charset="0"/>
                <a:ea typeface="KBScaredStraight" panose="02000603000000000000" pitchFamily="2" charset="0"/>
              </a:rPr>
              <a:t>but the government is trying to educate its citizens about prevention. </a:t>
            </a:r>
            <a:endParaRPr lang="en-US" sz="31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0269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28258" y="36185"/>
            <a:ext cx="6527749"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Botswana</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617196"/>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Botswana has maintained a stable democratic government since the country gained independence in 1966.</a:t>
            </a:r>
          </a:p>
          <a:p>
            <a:pPr marL="914400" lvl="1" indent="-4572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As a result, Botswana has the resources to help treat AIDS patients.</a:t>
            </a:r>
          </a:p>
          <a:p>
            <a:pPr marL="914400" lvl="1" indent="-45720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Botswana’s government has provided education and prevention training for its citizens.</a:t>
            </a:r>
          </a:p>
          <a:p>
            <a:pPr marL="571500" indent="-571500">
              <a:buFont typeface="Arial" panose="020B0604020202020204" pitchFamily="34" charset="0"/>
              <a:buChar char="•"/>
            </a:pPr>
            <a:endParaRPr lang="en-US" sz="16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free to infected people.</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9309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245409" y="2576406"/>
            <a:ext cx="4219418" cy="150810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AIDS Education Outreach Event</a:t>
            </a:r>
            <a:endParaRPr lang="en-US" sz="20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236" y="1143000"/>
            <a:ext cx="6874784"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27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628766" y="36185"/>
            <a:ext cx="4926733"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Famine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6078587"/>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Along with AIDS, famine is one of Africa’s biggest problems.</a:t>
            </a:r>
          </a:p>
          <a:p>
            <a:pPr marL="571500" indent="-571500">
              <a:buFont typeface="Arial" panose="020B0604020202020204" pitchFamily="34" charset="0"/>
              <a:buChar char="•"/>
            </a:pPr>
            <a:endParaRPr lang="en-US" sz="31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Famine occurs when a region does not have enough food for a long period of time. </a:t>
            </a: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People </a:t>
            </a:r>
            <a:r>
              <a:rPr lang="en-US" sz="3200" dirty="0">
                <a:latin typeface="KBScaredStraight" panose="02000603000000000000" pitchFamily="2" charset="0"/>
                <a:ea typeface="KBScaredStraight" panose="02000603000000000000" pitchFamily="2" charset="0"/>
              </a:rPr>
              <a:t>who are starving can die from </a:t>
            </a:r>
            <a:r>
              <a:rPr lang="en-US" sz="3200" dirty="0" smtClean="0">
                <a:latin typeface="KBScaredStraight" panose="02000603000000000000" pitchFamily="2" charset="0"/>
                <a:ea typeface="KBScaredStraight" panose="02000603000000000000" pitchFamily="2" charset="0"/>
              </a:rPr>
              <a:t>malnutrition.</a:t>
            </a: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Famines </a:t>
            </a:r>
            <a:r>
              <a:rPr lang="en-US" sz="3200" dirty="0">
                <a:latin typeface="KBScaredStraight" panose="02000603000000000000" pitchFamily="2" charset="0"/>
                <a:ea typeface="KBScaredStraight" panose="02000603000000000000" pitchFamily="2" charset="0"/>
              </a:rPr>
              <a:t>are both human-made and </a:t>
            </a:r>
            <a:r>
              <a:rPr lang="en-US" sz="3200" dirty="0" smtClean="0">
                <a:latin typeface="KBScaredStraight" panose="02000603000000000000" pitchFamily="2" charset="0"/>
                <a:ea typeface="KBScaredStraight" panose="02000603000000000000" pitchFamily="2" charset="0"/>
              </a:rPr>
              <a:t>natural. </a:t>
            </a:r>
            <a:endParaRPr lang="en-US" sz="31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16595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2" descr="Malnutrition and Famine">
            <a:hlinkClick r:id="" tooltip="Click to view larger version..."/>
          </p:cNvPr>
          <p:cNvPicPr>
            <a:picLocks noChangeAspect="1" noChangeArrowheads="1"/>
          </p:cNvPicPr>
          <p:nvPr/>
        </p:nvPicPr>
        <p:blipFill>
          <a:blip r:embed="rId2" cstate="print"/>
          <a:srcRect/>
          <a:stretch>
            <a:fillRect/>
          </a:stretch>
        </p:blipFill>
        <p:spPr bwMode="auto">
          <a:xfrm>
            <a:off x="2967609" y="228600"/>
            <a:ext cx="6256782" cy="64008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6451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11C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stretch>
            <a:fillRect/>
          </a:stretch>
        </p:blipFill>
        <p:spPr>
          <a:xfrm>
            <a:off x="2458095" y="685800"/>
            <a:ext cx="7275810"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739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801456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CLOZE Notes</a:t>
            </a:r>
          </a:p>
          <a:p>
            <a:pPr marL="457200" indent="-457200">
              <a:lnSpc>
                <a:spcPct val="107000"/>
              </a:lnSpc>
              <a:spcAft>
                <a:spcPts val="800"/>
              </a:spcAft>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171450" indent="-171450">
              <a:lnSpc>
                <a:spcPct val="107000"/>
              </a:lnSpc>
              <a:spcAft>
                <a:spcPts val="800"/>
              </a:spcAft>
              <a:buFont typeface="Arial" panose="020B0604020202020204" pitchFamily="34" charset="0"/>
              <a:buChar char="•"/>
            </a:pPr>
            <a:endParaRPr lang="en-US" sz="1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next </a:t>
            </a:r>
            <a:r>
              <a:rPr lang="en-US" sz="3200" dirty="0" smtClean="0">
                <a:latin typeface="KBScaredStraight" panose="02000603000000000000" pitchFamily="2" charset="0"/>
                <a:ea typeface="KBScaredStraight" panose="02000603000000000000" pitchFamily="2" charset="0"/>
              </a:rPr>
              <a:t>2 pages are handouts </a:t>
            </a:r>
            <a:r>
              <a:rPr lang="en-US" sz="3200" dirty="0">
                <a:latin typeface="KBScaredStraight" panose="02000603000000000000" pitchFamily="2" charset="0"/>
                <a:ea typeface="KBScaredStraight" panose="02000603000000000000" pitchFamily="2" charset="0"/>
              </a:rPr>
              <a:t>for the students to use for note-taking during </a:t>
            </a:r>
            <a:r>
              <a:rPr lang="en-US" sz="3200" dirty="0" smtClean="0">
                <a:latin typeface="KBScaredStraight" panose="02000603000000000000" pitchFamily="2" charset="0"/>
                <a:ea typeface="KBScaredStraight" panose="02000603000000000000" pitchFamily="2" charset="0"/>
              </a:rPr>
              <a:t>the </a:t>
            </a:r>
            <a:r>
              <a:rPr lang="en-US" sz="3200" dirty="0">
                <a:latin typeface="KBScaredStraight" panose="02000603000000000000" pitchFamily="2" charset="0"/>
                <a:ea typeface="KBScaredStraight" panose="02000603000000000000" pitchFamily="2" charset="0"/>
              </a:rPr>
              <a:t>presentation</a:t>
            </a:r>
            <a:r>
              <a:rPr lang="en-US" sz="3200" dirty="0" smtClean="0">
                <a:latin typeface="KBScaredStraight" panose="02000603000000000000" pitchFamily="2" charset="0"/>
                <a:ea typeface="KBScaredStraight" panose="02000603000000000000" pitchFamily="2" charset="0"/>
              </a:rPr>
              <a:t>. (You might want to print front-to-back so that it’s only 1 page.) </a:t>
            </a: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Check the answers as a class after the presentation.</a:t>
            </a: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58827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34996" y="36185"/>
            <a:ext cx="531427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Climate</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1002181" y="1591437"/>
            <a:ext cx="10207427"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Many African countries face drought because of climate changes.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Repeated drought has plagued Africa since the 1970s.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ysClr val="windowText" lastClr="000000"/>
                </a:solidFill>
                <a:latin typeface="KBScaredStraight" panose="02000603000000000000" pitchFamily="2" charset="0"/>
                <a:ea typeface="KBScaredStraight" panose="02000603000000000000" pitchFamily="2" charset="0"/>
              </a:rPr>
              <a:t>Soil infertility and erosion have decreased the amount of crops grown.</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45795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17670" y="36185"/>
            <a:ext cx="11548931" cy="1277273"/>
          </a:xfrm>
          <a:prstGeom prst="rect">
            <a:avLst/>
          </a:prstGeom>
          <a:noFill/>
        </p:spPr>
        <p:txBody>
          <a:bodyPr wrap="none" lIns="91440" tIns="45720" rIns="91440" bIns="45720">
            <a:spAutoFit/>
          </a:bodyPr>
          <a:lstStyle/>
          <a:p>
            <a:pPr algn="ctr"/>
            <a:r>
              <a:rPr lang="en-US" sz="77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Government Stability</a:t>
            </a:r>
            <a:endParaRPr lang="en-US" sz="77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1" y="1363956"/>
            <a:ext cx="10207427" cy="6355586"/>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The stability of a country’s government directly impacts the country’s ability to provide enough food to prevent famine.</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Civil wars interrupt daily life for most people, including farmers, which causes food shortages.</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Some governments have built armies instead of investing in food for their people.</a:t>
            </a:r>
          </a:p>
          <a:p>
            <a:pPr marL="571500" indent="-571500">
              <a:buFont typeface="Arial" panose="020B0604020202020204" pitchFamily="34" charset="0"/>
              <a:buChar char="•"/>
            </a:pPr>
            <a:endParaRPr lang="en-US"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Other governments have used food as a weapon by denying food shipments to political enemies.</a:t>
            </a: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0327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999472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a:t>
            </a:r>
          </a:p>
          <a:p>
            <a:pPr algn="ctr">
              <a:lnSpc>
                <a:spcPct val="107000"/>
              </a:lnSpc>
              <a:spcAft>
                <a:spcPts val="800"/>
              </a:spcAft>
            </a:pPr>
            <a:r>
              <a:rPr lang="en-US" sz="4400" dirty="0" smtClean="0">
                <a:latin typeface="KG Second Chances Solid" panose="02000000000000000000" pitchFamily="2" charset="0"/>
              </a:rPr>
              <a:t>Combating AIDS App</a:t>
            </a:r>
            <a:endParaRPr lang="en-US" sz="3000" dirty="0">
              <a:latin typeface="KG Second Chances Solid" panose="02000000000000000000" pitchFamily="2" charset="0"/>
              <a:ea typeface="KBScaredStraight" panose="02000603000000000000" pitchFamily="2" charset="0"/>
            </a:endParaRPr>
          </a:p>
          <a:p>
            <a:pPr algn="ctr">
              <a:lnSpc>
                <a:spcPct val="107000"/>
              </a:lnSpc>
              <a:spcAft>
                <a:spcPts val="800"/>
              </a:spcAft>
            </a:pPr>
            <a:endParaRPr lang="en-US" sz="100" dirty="0" smtClean="0">
              <a:latin typeface="KBScaredStraight" panose="02000603000000000000" pitchFamily="2" charset="0"/>
              <a:ea typeface="KBScaredStraight" panose="02000603000000000000" pitchFamily="2" charset="0"/>
            </a:endParaRPr>
          </a:p>
          <a:p>
            <a:pPr marL="457200" indent="-4572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Print off the </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Combating AIDS App pages for </a:t>
            </a:r>
            <a:r>
              <a:rPr lang="en-US" sz="2400" dirty="0">
                <a:latin typeface="KBScaredStraight" panose="02000603000000000000" pitchFamily="2" charset="0"/>
                <a:ea typeface="KBScaredStraight" panose="02000603000000000000" pitchFamily="2" charset="0"/>
                <a:cs typeface="Arial" panose="020B0604020202020204" pitchFamily="34" charset="0"/>
              </a:rPr>
              <a:t>each student</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 (There is a brainstorm sheet and a final copy page.) </a:t>
            </a:r>
          </a:p>
          <a:p>
            <a:pPr marL="457200" indent="-457200">
              <a:lnSpc>
                <a:spcPct val="107000"/>
              </a:lnSpc>
              <a:spcAft>
                <a:spcPts val="800"/>
              </a:spcAft>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Students </a:t>
            </a:r>
            <a:r>
              <a:rPr lang="en-US" sz="2400" dirty="0">
                <a:latin typeface="KBScaredStraight" panose="02000603000000000000" pitchFamily="2" charset="0"/>
                <a:ea typeface="KBScaredStraight" panose="02000603000000000000" pitchFamily="2" charset="0"/>
                <a:cs typeface="Arial" panose="020B0604020202020204" pitchFamily="34" charset="0"/>
              </a:rPr>
              <a:t>should </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create a new app that will slow down (or stop) the spread of the AIDS virus in Africa (Have the students think about what the African governments can start doing...)</a:t>
            </a:r>
          </a:p>
          <a:p>
            <a:pPr marL="457200" indent="-457200">
              <a:lnSpc>
                <a:spcPct val="107000"/>
              </a:lnSpc>
              <a:spcAft>
                <a:spcPts val="800"/>
              </a:spcAft>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On the final copy, they will turn the information from their brainstorm sheet into a paragraph about the app.</a:t>
            </a: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51698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7535" y="1343573"/>
            <a:ext cx="7059770" cy="5313912"/>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4029" y="2554940"/>
            <a:ext cx="4074523" cy="4102545"/>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275" y="1343573"/>
            <a:ext cx="4790941"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Title</a:t>
            </a:r>
            <a:r>
              <a:rPr lang="en-US" dirty="0" smtClean="0"/>
              <a:t>: ___________________________</a:t>
            </a:r>
            <a:endParaRPr lang="en-US" dirty="0"/>
          </a:p>
        </p:txBody>
      </p:sp>
      <p:sp>
        <p:nvSpPr>
          <p:cNvPr id="7" name="TextBox 6"/>
          <p:cNvSpPr txBox="1"/>
          <p:nvPr/>
        </p:nvSpPr>
        <p:spPr>
          <a:xfrm>
            <a:off x="302275" y="1712905"/>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Creator</a:t>
            </a:r>
            <a:r>
              <a:rPr lang="en-US" dirty="0" smtClean="0"/>
              <a:t>: ________________________</a:t>
            </a:r>
            <a:endParaRPr lang="en-US" dirty="0"/>
          </a:p>
        </p:txBody>
      </p:sp>
      <p:sp>
        <p:nvSpPr>
          <p:cNvPr id="16" name="TextBox 15"/>
          <p:cNvSpPr txBox="1"/>
          <p:nvPr/>
        </p:nvSpPr>
        <p:spPr>
          <a:xfrm>
            <a:off x="302275" y="754498"/>
            <a:ext cx="11712452" cy="461665"/>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a:t>
            </a:r>
            <a:r>
              <a:rPr lang="en-US" sz="1200" dirty="0" smtClean="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rPr>
              <a:t>Imagine that Apple has hired you to create a new application that will slow down (or stop) the spread of the AIDS virus. (Think about what African governments can do…) Complete the graphic organizer below to help you organize your thoughts before you create your app. </a:t>
            </a:r>
          </a:p>
        </p:txBody>
      </p:sp>
      <p:sp>
        <p:nvSpPr>
          <p:cNvPr id="15" name="TextBox 14"/>
          <p:cNvSpPr txBox="1"/>
          <p:nvPr/>
        </p:nvSpPr>
        <p:spPr>
          <a:xfrm>
            <a:off x="10621463" y="6657485"/>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
        <p:nvSpPr>
          <p:cNvPr id="17" name="TextBox 16"/>
          <p:cNvSpPr txBox="1"/>
          <p:nvPr/>
        </p:nvSpPr>
        <p:spPr>
          <a:xfrm>
            <a:off x="294853" y="2082237"/>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a:t>
            </a:r>
            <a:r>
              <a:rPr lang="en-US" dirty="0" smtClean="0"/>
              <a:t>: _______________________________</a:t>
            </a:r>
            <a:endParaRPr lang="en-US" dirty="0"/>
          </a:p>
        </p:txBody>
      </p:sp>
      <p:sp>
        <p:nvSpPr>
          <p:cNvPr id="2" name="Rectangle 1"/>
          <p:cNvSpPr/>
          <p:nvPr/>
        </p:nvSpPr>
        <p:spPr>
          <a:xfrm>
            <a:off x="3046063" y="51706"/>
            <a:ext cx="5945858"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latin typeface="KG Second Chances Solid" panose="02000000000000000000" pitchFamily="2" charset="0"/>
              </a:rPr>
              <a:t>Combating AIDS App</a:t>
            </a:r>
            <a:endParaRPr lang="en-US" sz="4000" b="0" cap="none" spc="0" dirty="0">
              <a:ln w="0"/>
              <a:solidFill>
                <a:schemeClr val="tx1"/>
              </a:solidFill>
              <a:latin typeface="KG Second Chances Soli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7944585"/>
              </p:ext>
            </p:extLst>
          </p:nvPr>
        </p:nvGraphicFramePr>
        <p:xfrm>
          <a:off x="4947535" y="1340557"/>
          <a:ext cx="7059770" cy="5316928"/>
        </p:xfrm>
        <a:graphic>
          <a:graphicData uri="http://schemas.openxmlformats.org/drawingml/2006/table">
            <a:tbl>
              <a:tblPr firstRow="1" bandRow="1">
                <a:tableStyleId>{5940675A-B579-460E-94D1-54222C63F5DA}</a:tableStyleId>
              </a:tblPr>
              <a:tblGrid>
                <a:gridCol w="3529885"/>
                <a:gridCol w="3529885"/>
              </a:tblGrid>
              <a:tr h="2658464">
                <a:tc>
                  <a:txBody>
                    <a:bodyPr/>
                    <a:lstStyle/>
                    <a:p>
                      <a:pPr algn="ctr"/>
                      <a:r>
                        <a:rPr lang="en-US" sz="1400" dirty="0" smtClean="0">
                          <a:latin typeface="KBScaredStraight" panose="02000603000000000000" pitchFamily="2" charset="0"/>
                          <a:ea typeface="KBScaredStraight" panose="02000603000000000000" pitchFamily="2" charset="0"/>
                        </a:rPr>
                        <a:t>Describe the AIDS</a:t>
                      </a:r>
                      <a:r>
                        <a:rPr lang="en-US" sz="1400" baseline="0" dirty="0" smtClean="0">
                          <a:latin typeface="KBScaredStraight" panose="02000603000000000000" pitchFamily="2" charset="0"/>
                          <a:ea typeface="KBScaredStraight" panose="02000603000000000000" pitchFamily="2" charset="0"/>
                        </a:rPr>
                        <a:t> Epidemic:</a:t>
                      </a:r>
                      <a:endParaRPr lang="en-US" sz="1400" dirty="0">
                        <a:latin typeface="KBScaredStraight" panose="02000603000000000000" pitchFamily="2" charset="0"/>
                        <a:ea typeface="KBScaredStraight" panose="02000603000000000000" pitchFamily="2" charset="0"/>
                      </a:endParaRPr>
                    </a:p>
                  </a:txBody>
                  <a:tcPr/>
                </a:tc>
                <a:tc>
                  <a:txBody>
                    <a:bodyPr/>
                    <a:lstStyle/>
                    <a:p>
                      <a:pPr algn="ctr"/>
                      <a:r>
                        <a:rPr lang="en-US" sz="1400" dirty="0" smtClean="0">
                          <a:latin typeface="KBScaredStraight" panose="02000603000000000000" pitchFamily="2" charset="0"/>
                          <a:ea typeface="KBScaredStraight" panose="02000603000000000000" pitchFamily="2" charset="0"/>
                        </a:rPr>
                        <a:t>What does</a:t>
                      </a:r>
                      <a:r>
                        <a:rPr lang="en-US" sz="1400" baseline="0" dirty="0" smtClean="0">
                          <a:latin typeface="KBScaredStraight" panose="02000603000000000000" pitchFamily="2" charset="0"/>
                          <a:ea typeface="KBScaredStraight" panose="02000603000000000000" pitchFamily="2" charset="0"/>
                        </a:rPr>
                        <a:t> the app do?</a:t>
                      </a:r>
                      <a:endParaRPr lang="en-US" sz="1400" dirty="0">
                        <a:latin typeface="KBScaredStraight" panose="02000603000000000000" pitchFamily="2" charset="0"/>
                        <a:ea typeface="KBScaredStraight" panose="02000603000000000000" pitchFamily="2" charset="0"/>
                      </a:endParaRPr>
                    </a:p>
                  </a:txBody>
                  <a:tcPr/>
                </a:tc>
              </a:tr>
              <a:tr h="2658464">
                <a:tc>
                  <a:txBody>
                    <a:bodyPr/>
                    <a:lstStyle/>
                    <a:p>
                      <a:pPr algn="ctr"/>
                      <a:r>
                        <a:rPr lang="en-US" sz="1400" dirty="0" smtClean="0">
                          <a:latin typeface="KBScaredStraight" panose="02000603000000000000" pitchFamily="2" charset="0"/>
                          <a:ea typeface="KBScaredStraight" panose="02000603000000000000" pitchFamily="2" charset="0"/>
                        </a:rPr>
                        <a:t>How does the</a:t>
                      </a:r>
                      <a:r>
                        <a:rPr lang="en-US" sz="1400" baseline="0" dirty="0" smtClean="0">
                          <a:latin typeface="KBScaredStraight" panose="02000603000000000000" pitchFamily="2" charset="0"/>
                          <a:ea typeface="KBScaredStraight" panose="02000603000000000000" pitchFamily="2" charset="0"/>
                        </a:rPr>
                        <a:t> app work? How will it slow down the spread of AIDS?</a:t>
                      </a:r>
                      <a:endParaRPr lang="en-US" sz="1400" dirty="0">
                        <a:latin typeface="KBScaredStraight" panose="02000603000000000000" pitchFamily="2" charset="0"/>
                        <a:ea typeface="KBScaredStraight" panose="02000603000000000000" pitchFamily="2" charset="0"/>
                      </a:endParaRPr>
                    </a:p>
                  </a:txBody>
                  <a:tcPr/>
                </a:tc>
                <a:tc>
                  <a:txBody>
                    <a:bodyPr/>
                    <a:lstStyle/>
                    <a:p>
                      <a:pPr algn="ctr"/>
                      <a:r>
                        <a:rPr lang="en-US" sz="1400" dirty="0" smtClean="0">
                          <a:latin typeface="KBScaredStraight" panose="02000603000000000000" pitchFamily="2" charset="0"/>
                          <a:ea typeface="KBScaredStraight" panose="02000603000000000000" pitchFamily="2" charset="0"/>
                        </a:rPr>
                        <a:t>What are the app’s special</a:t>
                      </a:r>
                      <a:r>
                        <a:rPr lang="en-US" sz="1400" baseline="0" dirty="0" smtClean="0">
                          <a:latin typeface="KBScaredStraight" panose="02000603000000000000" pitchFamily="2" charset="0"/>
                          <a:ea typeface="KBScaredStraight" panose="02000603000000000000" pitchFamily="2" charset="0"/>
                        </a:rPr>
                        <a:t> features/functions?</a:t>
                      </a:r>
                      <a:endParaRPr lang="en-US" sz="1400" dirty="0">
                        <a:latin typeface="KBScaredStraight" panose="02000603000000000000" pitchFamily="2" charset="0"/>
                        <a:ea typeface="KBScaredStraight" panose="02000603000000000000" pitchFamily="2" charset="0"/>
                      </a:endParaRPr>
                    </a:p>
                  </a:txBody>
                  <a:tcPr/>
                </a:tc>
              </a:tr>
            </a:tbl>
          </a:graphicData>
        </a:graphic>
      </p:graphicFrame>
    </p:spTree>
    <p:extLst>
      <p:ext uri="{BB962C8B-B14F-4D97-AF65-F5344CB8AC3E}">
        <p14:creationId xmlns:p14="http://schemas.microsoft.com/office/powerpoint/2010/main" val="2846409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735" y="103031"/>
            <a:ext cx="7059770" cy="655445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3185" y="103030"/>
            <a:ext cx="4572000" cy="4572000"/>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40" y="4853051"/>
            <a:ext cx="4790941"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App Title</a:t>
            </a:r>
            <a:r>
              <a:rPr lang="en-US" dirty="0" smtClean="0"/>
              <a:t>: ___________________________</a:t>
            </a:r>
            <a:endParaRPr lang="en-US" dirty="0"/>
          </a:p>
        </p:txBody>
      </p:sp>
      <p:sp>
        <p:nvSpPr>
          <p:cNvPr id="7" name="TextBox 6"/>
          <p:cNvSpPr txBox="1"/>
          <p:nvPr/>
        </p:nvSpPr>
        <p:spPr>
          <a:xfrm>
            <a:off x="0" y="5400404"/>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Creator</a:t>
            </a:r>
            <a:r>
              <a:rPr lang="en-US" dirty="0" smtClean="0"/>
              <a:t>: ____________________________</a:t>
            </a:r>
            <a:endParaRPr lang="en-US" dirty="0"/>
          </a:p>
        </p:txBody>
      </p:sp>
      <p:sp>
        <p:nvSpPr>
          <p:cNvPr id="8" name="TextBox 7"/>
          <p:cNvSpPr txBox="1"/>
          <p:nvPr/>
        </p:nvSpPr>
        <p:spPr>
          <a:xfrm>
            <a:off x="5123646" y="103030"/>
            <a:ext cx="4572000" cy="369332"/>
          </a:xfrm>
          <a:prstGeom prst="rect">
            <a:avLst/>
          </a:prstGeom>
          <a:noFill/>
        </p:spPr>
        <p:txBody>
          <a:bodyPr wrap="square" rtlCol="0">
            <a:spAutoFit/>
          </a:bodyPr>
          <a:lstStyle/>
          <a:p>
            <a:r>
              <a:rPr lang="en-US" dirty="0" smtClean="0">
                <a:latin typeface="KBScaredStraight" panose="02000603000000000000" pitchFamily="2" charset="0"/>
                <a:ea typeface="KBScaredStraight" panose="02000603000000000000" pitchFamily="2" charset="0"/>
              </a:rPr>
              <a:t>Description</a:t>
            </a:r>
            <a:r>
              <a:rPr lang="en-US" dirty="0" smtClean="0"/>
              <a:t>: </a:t>
            </a:r>
            <a:endParaRPr lang="en-US" dirty="0"/>
          </a:p>
        </p:txBody>
      </p:sp>
      <p:sp>
        <p:nvSpPr>
          <p:cNvPr id="9" name="Rounded Rectangle 8"/>
          <p:cNvSpPr/>
          <p:nvPr/>
        </p:nvSpPr>
        <p:spPr>
          <a:xfrm>
            <a:off x="3301010" y="5945475"/>
            <a:ext cx="1357649" cy="465922"/>
          </a:xfrm>
          <a:prstGeom prst="roundRect">
            <a:avLst/>
          </a:prstGeom>
          <a:solidFill>
            <a:schemeClr val="bg2"/>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t>
            </a:r>
            <a:endParaRPr lang="en-US" dirty="0">
              <a:solidFill>
                <a:schemeClr val="tx1"/>
              </a:solidFill>
            </a:endParaRPr>
          </a:p>
        </p:txBody>
      </p:sp>
      <p:sp>
        <p:nvSpPr>
          <p:cNvPr id="10" name="5-Point Star 9"/>
          <p:cNvSpPr/>
          <p:nvPr/>
        </p:nvSpPr>
        <p:spPr>
          <a:xfrm>
            <a:off x="193185"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88839"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938272"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381810"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494734" y="5954197"/>
            <a:ext cx="457200" cy="457200"/>
          </a:xfrm>
          <a:prstGeom prst="star5">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40" y="6488668"/>
            <a:ext cx="2945494" cy="276999"/>
          </a:xfrm>
          <a:prstGeom prst="rect">
            <a:avLst/>
          </a:prstGeom>
          <a:noFill/>
        </p:spPr>
        <p:txBody>
          <a:bodyPr wrap="square" rtlCol="0">
            <a:spAutoFit/>
          </a:bodyPr>
          <a:lstStyle/>
          <a:p>
            <a:pPr algn="ctr"/>
            <a:r>
              <a:rPr lang="en-US" sz="1200" dirty="0" smtClean="0">
                <a:latin typeface="KBScaredStraight" panose="02000603000000000000" pitchFamily="2" charset="0"/>
                <a:ea typeface="KBScaredStraight" panose="02000603000000000000" pitchFamily="2" charset="0"/>
              </a:rPr>
              <a:t>      Rating</a:t>
            </a:r>
            <a:endParaRPr lang="en-US" sz="1200" dirty="0"/>
          </a:p>
        </p:txBody>
      </p:sp>
      <p:sp>
        <p:nvSpPr>
          <p:cNvPr id="15" name="TextBox 14"/>
          <p:cNvSpPr txBox="1"/>
          <p:nvPr/>
        </p:nvSpPr>
        <p:spPr>
          <a:xfrm>
            <a:off x="10621463" y="6657485"/>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04102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413145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Directions – Famine “Prescription”</a:t>
            </a:r>
          </a:p>
          <a:p>
            <a:endParaRPr lang="en-US" sz="2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Have the students </a:t>
            </a:r>
            <a:r>
              <a:rPr lang="en-US" sz="2400" dirty="0" smtClean="0">
                <a:latin typeface="KBScaredStraight" panose="02000603000000000000" pitchFamily="2" charset="0"/>
                <a:ea typeface="KBScaredStraight" panose="02000603000000000000" pitchFamily="2" charset="0"/>
              </a:rPr>
              <a:t>write a prescription that will “cure” the famine “disease”. </a:t>
            </a: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They should use information that they’ve learned about government stability to write the prescription for a cure.</a:t>
            </a:r>
            <a:endParaRPr lang="en-US" sz="24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25975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691" y="0"/>
            <a:ext cx="11026160" cy="923330"/>
          </a:xfrm>
          <a:prstGeom prst="rect">
            <a:avLst/>
          </a:prstGeom>
          <a:noFill/>
        </p:spPr>
        <p:txBody>
          <a:bodyPr wrap="none" lIns="91440" tIns="45720" rIns="91440" bIns="45720">
            <a:spAutoFit/>
          </a:bodyPr>
          <a:lstStyle/>
          <a:p>
            <a:pPr algn="ctr"/>
            <a:r>
              <a:rPr lang="en-US" sz="5400" b="1" cap="none" spc="0" dirty="0" smtClean="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rPr>
              <a:t>Famine in Africa Prescription</a:t>
            </a:r>
            <a:endParaRPr lang="en-US" sz="5400" b="1" cap="none" spc="0"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167425" y="824248"/>
            <a:ext cx="11912958" cy="523220"/>
          </a:xfrm>
          <a:prstGeom prst="rect">
            <a:avLst/>
          </a:prstGeom>
          <a:noFill/>
        </p:spPr>
        <p:txBody>
          <a:bodyPr wrap="square" rtlCol="0">
            <a:spAutoFit/>
          </a:bodyPr>
          <a:lstStyle/>
          <a:p>
            <a:pPr algn="ctr"/>
            <a:r>
              <a:rPr lang="en-US" sz="1400" b="1" dirty="0" smtClean="0">
                <a:latin typeface="KBScaredStraight" panose="02000603000000000000" pitchFamily="2" charset="0"/>
                <a:ea typeface="KBScaredStraight" panose="02000603000000000000" pitchFamily="2" charset="0"/>
              </a:rPr>
              <a:t>Directions: </a:t>
            </a:r>
            <a:r>
              <a:rPr lang="en-US" sz="1400" dirty="0" smtClean="0">
                <a:latin typeface="KBScaredStraight" panose="02000603000000000000" pitchFamily="2" charset="0"/>
                <a:ea typeface="KBScaredStraight" panose="02000603000000000000" pitchFamily="2" charset="0"/>
              </a:rPr>
              <a:t>You are the doctor! Write a prescription to cure the “ailments” of famine in Africa. How can you make this horrible situation better? What would work to stop the spread of the famine “disease”?</a:t>
            </a:r>
            <a:endParaRPr lang="en-US" sz="1400" dirty="0">
              <a:latin typeface="KBScaredStraight" panose="02000603000000000000" pitchFamily="2" charset="0"/>
              <a:ea typeface="KBScaredStraight" panose="02000603000000000000" pitchFamily="2" charset="0"/>
            </a:endParaRPr>
          </a:p>
        </p:txBody>
      </p:sp>
      <p:sp>
        <p:nvSpPr>
          <p:cNvPr id="6" name="Rectangle 5"/>
          <p:cNvSpPr/>
          <p:nvPr/>
        </p:nvSpPr>
        <p:spPr>
          <a:xfrm>
            <a:off x="596728" y="1403797"/>
            <a:ext cx="11050074" cy="5048518"/>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6728" y="2508749"/>
            <a:ext cx="11050075" cy="2000548"/>
          </a:xfrm>
          <a:prstGeom prst="rect">
            <a:avLst/>
          </a:prstGeom>
          <a:noFill/>
        </p:spPr>
        <p:txBody>
          <a:bodyPr wrap="square" rtlCol="0">
            <a:spAutoFit/>
          </a:bodyPr>
          <a:lstStyle/>
          <a:p>
            <a:r>
              <a:rPr lang="en-US" sz="2000" b="1" dirty="0" smtClean="0">
                <a:latin typeface="KBScaredStraight" panose="02000603000000000000" pitchFamily="2" charset="0"/>
                <a:ea typeface="KBScaredStraight" panose="02000603000000000000" pitchFamily="2" charset="0"/>
              </a:rPr>
              <a:t>Ailment: </a:t>
            </a: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r>
              <a:rPr lang="en-US" sz="2000" b="1" dirty="0" smtClean="0">
                <a:latin typeface="KBScaredStraight" panose="02000603000000000000" pitchFamily="2" charset="0"/>
                <a:ea typeface="KBScaredStraight" panose="02000603000000000000" pitchFamily="2" charset="0"/>
              </a:rPr>
              <a:t>Prescription:</a:t>
            </a:r>
            <a:endParaRPr lang="en-US" sz="2000" b="1" dirty="0">
              <a:latin typeface="KBScaredStraight" panose="02000603000000000000" pitchFamily="2" charset="0"/>
              <a:ea typeface="KBScaredStraight" panose="02000603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49" y="1528930"/>
            <a:ext cx="814667" cy="854686"/>
          </a:xfrm>
          <a:prstGeom prst="rect">
            <a:avLst/>
          </a:prstGeom>
        </p:spPr>
      </p:pic>
      <p:sp>
        <p:nvSpPr>
          <p:cNvPr id="11" name="TextBox 10"/>
          <p:cNvSpPr txBox="1"/>
          <p:nvPr/>
        </p:nvSpPr>
        <p:spPr>
          <a:xfrm>
            <a:off x="4162567" y="1528930"/>
            <a:ext cx="7342496" cy="879215"/>
          </a:xfrm>
          <a:prstGeom prst="rect">
            <a:avLst/>
          </a:prstGeom>
          <a:noFill/>
        </p:spPr>
        <p:txBody>
          <a:bodyPr wrap="square" rtlCol="0">
            <a:spAutoFit/>
          </a:bodyPr>
          <a:lstStyle/>
          <a:p>
            <a:pPr algn="r">
              <a:lnSpc>
                <a:spcPct val="150000"/>
              </a:lnSpc>
            </a:pPr>
            <a:r>
              <a:rPr lang="en-US" dirty="0" smtClean="0">
                <a:latin typeface="KBScaredStraight" panose="02000603000000000000" pitchFamily="2" charset="0"/>
                <a:ea typeface="KBScaredStraight" panose="02000603000000000000" pitchFamily="2" charset="0"/>
              </a:rPr>
              <a:t>Name: ______________________</a:t>
            </a:r>
          </a:p>
          <a:p>
            <a:pPr algn="r">
              <a:lnSpc>
                <a:spcPct val="150000"/>
              </a:lnSpc>
            </a:pPr>
            <a:r>
              <a:rPr lang="en-US" dirty="0" smtClean="0">
                <a:latin typeface="KBScaredStraight" panose="02000603000000000000" pitchFamily="2" charset="0"/>
                <a:ea typeface="KBScaredStraight" panose="02000603000000000000" pitchFamily="2" charset="0"/>
              </a:rPr>
              <a:t>MD Signature</a:t>
            </a:r>
            <a:r>
              <a:rPr lang="en-US" dirty="0" smtClean="0"/>
              <a:t>:___________________________________</a:t>
            </a:r>
            <a:endParaRPr lang="en-US" dirty="0"/>
          </a:p>
        </p:txBody>
      </p:sp>
      <p:pic>
        <p:nvPicPr>
          <p:cNvPr id="13" name="Picture 12"/>
          <p:cNvPicPr>
            <a:picLocks noChangeAspect="1"/>
          </p:cNvPicPr>
          <p:nvPr/>
        </p:nvPicPr>
        <p:blipFill>
          <a:blip r:embed="rId3"/>
          <a:stretch>
            <a:fillRect/>
          </a:stretch>
        </p:blipFill>
        <p:spPr>
          <a:xfrm>
            <a:off x="10770698" y="5095659"/>
            <a:ext cx="832514" cy="1258604"/>
          </a:xfrm>
          <a:prstGeom prst="rect">
            <a:avLst/>
          </a:prstGeom>
        </p:spPr>
      </p:pic>
      <p:sp>
        <p:nvSpPr>
          <p:cNvPr id="9" name="TextBox 8"/>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22951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91683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Info – Aids &amp; Famine Graffiti Wall</a:t>
            </a:r>
          </a:p>
          <a:p>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Print off the Graffiti Wall handout for each student. </a:t>
            </a: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students </a:t>
            </a:r>
            <a:r>
              <a:rPr lang="en-US" sz="2400" dirty="0">
                <a:latin typeface="KBScaredStraight" panose="02000603000000000000" pitchFamily="2" charset="0"/>
                <a:ea typeface="KBScaredStraight" panose="02000603000000000000" pitchFamily="2" charset="0"/>
              </a:rPr>
              <a:t>will </a:t>
            </a:r>
            <a:r>
              <a:rPr lang="en-US" sz="2400" dirty="0" smtClean="0">
                <a:latin typeface="KBScaredStraight" panose="02000603000000000000" pitchFamily="2" charset="0"/>
                <a:ea typeface="KBScaredStraight" panose="02000603000000000000" pitchFamily="2" charset="0"/>
              </a:rPr>
              <a:t>write </a:t>
            </a:r>
            <a:r>
              <a:rPr lang="en-US" sz="2400" dirty="0">
                <a:latin typeface="KBScaredStraight" panose="02000603000000000000" pitchFamily="2" charset="0"/>
                <a:ea typeface="KBScaredStraight" panose="02000603000000000000" pitchFamily="2" charset="0"/>
              </a:rPr>
              <a:t>down </a:t>
            </a:r>
            <a:r>
              <a:rPr lang="en-US" sz="2400" dirty="0" smtClean="0">
                <a:latin typeface="KBScaredStraight" panose="02000603000000000000" pitchFamily="2" charset="0"/>
                <a:ea typeface="KBScaredStraight" panose="02000603000000000000" pitchFamily="2" charset="0"/>
              </a:rPr>
              <a:t>all the facts that they’ve learned </a:t>
            </a:r>
            <a:r>
              <a:rPr lang="en-US" sz="2400" dirty="0">
                <a:latin typeface="KBScaredStraight" panose="02000603000000000000" pitchFamily="2" charset="0"/>
                <a:ea typeface="KBScaredStraight" panose="02000603000000000000" pitchFamily="2" charset="0"/>
              </a:rPr>
              <a:t>about </a:t>
            </a:r>
            <a:r>
              <a:rPr lang="en-US" sz="2400" dirty="0" smtClean="0">
                <a:latin typeface="KBScaredStraight" panose="02000603000000000000" pitchFamily="2" charset="0"/>
                <a:ea typeface="KBScaredStraight" panose="02000603000000000000" pitchFamily="2" charset="0"/>
              </a:rPr>
              <a:t>Aids &amp; Famine in Africa ALL </a:t>
            </a:r>
            <a:r>
              <a:rPr lang="en-US" sz="2400" dirty="0">
                <a:latin typeface="KBScaredStraight" panose="02000603000000000000" pitchFamily="2" charset="0"/>
                <a:ea typeface="KBScaredStraight" panose="02000603000000000000" pitchFamily="2" charset="0"/>
              </a:rPr>
              <a:t>over the wall.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Next, they will switch </a:t>
            </a:r>
            <a:r>
              <a:rPr lang="en-US" sz="2400" dirty="0">
                <a:latin typeface="KBScaredStraight" panose="02000603000000000000" pitchFamily="2" charset="0"/>
                <a:ea typeface="KBScaredStraight" panose="02000603000000000000" pitchFamily="2" charset="0"/>
              </a:rPr>
              <a:t>papers with a partner.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They will read their partner’s </a:t>
            </a:r>
            <a:r>
              <a:rPr lang="en-US" sz="2400" dirty="0">
                <a:latin typeface="KBScaredStraight" panose="02000603000000000000" pitchFamily="2" charset="0"/>
                <a:ea typeface="KBScaredStraight" panose="02000603000000000000" pitchFamily="2" charset="0"/>
              </a:rPr>
              <a:t>wall and respond with </a:t>
            </a:r>
            <a:r>
              <a:rPr lang="en-US" sz="2400" dirty="0" smtClean="0">
                <a:latin typeface="KBScaredStraight" panose="02000603000000000000" pitchFamily="2" charset="0"/>
                <a:ea typeface="KBScaredStraight" panose="02000603000000000000" pitchFamily="2" charset="0"/>
              </a:rPr>
              <a:t>their </a:t>
            </a:r>
            <a:r>
              <a:rPr lang="en-US" sz="2400" b="1" dirty="0">
                <a:latin typeface="KBScaredStraight" panose="02000603000000000000" pitchFamily="2" charset="0"/>
                <a:ea typeface="KBScaredStraight" panose="02000603000000000000" pitchFamily="2" charset="0"/>
              </a:rPr>
              <a:t>thoughts and feelings</a:t>
            </a:r>
            <a:r>
              <a:rPr lang="en-US" sz="2400" dirty="0">
                <a:latin typeface="KBScaredStraight" panose="02000603000000000000" pitchFamily="2" charset="0"/>
                <a:ea typeface="KBScaredStraight" panose="02000603000000000000" pitchFamily="2" charset="0"/>
              </a:rPr>
              <a:t> about the information. </a:t>
            </a: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*Have the students use </a:t>
            </a:r>
            <a:r>
              <a:rPr lang="en-US" sz="2400" dirty="0">
                <a:latin typeface="KBScaredStraight" panose="02000603000000000000" pitchFamily="2" charset="0"/>
                <a:ea typeface="KBScaredStraight" panose="02000603000000000000" pitchFamily="2" charset="0"/>
              </a:rPr>
              <a:t>different colors so it looks like real graffiti!</a:t>
            </a:r>
          </a:p>
          <a:p>
            <a:pPr marL="457200" indent="-4572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34009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ttp://ts2.mm.bing.net/th?id=H.4531981931056037&amp;pid=1.7&amp;w=158&amp;h=159&amp;c=7&amp;rs=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1333027">
            <a:off x="3267575" y="128528"/>
            <a:ext cx="721995" cy="728345"/>
          </a:xfrm>
          <a:prstGeom prst="rect">
            <a:avLst/>
          </a:prstGeom>
          <a:noFill/>
          <a:ln>
            <a:noFill/>
          </a:ln>
        </p:spPr>
      </p:pic>
      <p:sp>
        <p:nvSpPr>
          <p:cNvPr id="5" name="TextBox 4"/>
          <p:cNvSpPr txBox="1"/>
          <p:nvPr/>
        </p:nvSpPr>
        <p:spPr>
          <a:xfrm>
            <a:off x="16406" y="6624342"/>
            <a:ext cx="2653250"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2014 Brain Wrinkles</a:t>
            </a:r>
            <a:endParaRPr lang="en-US" sz="1000" dirty="0">
              <a:latin typeface="KBScaredStraight" panose="02000603000000000000" pitchFamily="2" charset="0"/>
              <a:ea typeface="KBScaredStraight" panose="02000603000000000000" pitchFamily="2" charset="0"/>
            </a:endParaRPr>
          </a:p>
        </p:txBody>
      </p:sp>
      <p:sp>
        <p:nvSpPr>
          <p:cNvPr id="3" name="TextBox 2"/>
          <p:cNvSpPr txBox="1"/>
          <p:nvPr/>
        </p:nvSpPr>
        <p:spPr>
          <a:xfrm>
            <a:off x="130629" y="827314"/>
            <a:ext cx="12061371" cy="461665"/>
          </a:xfrm>
          <a:prstGeom prst="rect">
            <a:avLst/>
          </a:prstGeom>
          <a:noFill/>
        </p:spPr>
        <p:txBody>
          <a:bodyPr wrap="square" rtlCol="0">
            <a:spAutoFit/>
          </a:bodyPr>
          <a:lstStyle/>
          <a:p>
            <a:r>
              <a:rPr lang="en-US" sz="1200" b="1" dirty="0" smtClean="0">
                <a:latin typeface="KBScaredStraight" panose="02000603000000000000" pitchFamily="2" charset="0"/>
                <a:ea typeface="KBScaredStraight" panose="02000603000000000000" pitchFamily="2" charset="0"/>
              </a:rPr>
              <a:t>Directions</a:t>
            </a:r>
            <a:r>
              <a:rPr lang="en-US" sz="1200" dirty="0" smtClean="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rPr>
              <a:t>W</a:t>
            </a:r>
            <a:r>
              <a:rPr lang="en-US" sz="1200" dirty="0" smtClean="0">
                <a:latin typeface="KBScaredStraight" panose="02000603000000000000" pitchFamily="2" charset="0"/>
                <a:ea typeface="KBScaredStraight" panose="02000603000000000000" pitchFamily="2" charset="0"/>
              </a:rPr>
              <a:t>rite </a:t>
            </a:r>
            <a:r>
              <a:rPr lang="en-US" sz="1200" dirty="0">
                <a:latin typeface="KBScaredStraight" panose="02000603000000000000" pitchFamily="2" charset="0"/>
                <a:ea typeface="KBScaredStraight" panose="02000603000000000000" pitchFamily="2" charset="0"/>
              </a:rPr>
              <a:t>down everything that you’ve learned about </a:t>
            </a:r>
            <a:r>
              <a:rPr lang="en-US" sz="1200" dirty="0" smtClean="0">
                <a:latin typeface="KBScaredStraight" panose="02000603000000000000" pitchFamily="2" charset="0"/>
                <a:ea typeface="KBScaredStraight" panose="02000603000000000000" pitchFamily="2" charset="0"/>
              </a:rPr>
              <a:t>Aids &amp; Famine in Africa </a:t>
            </a:r>
            <a:r>
              <a:rPr lang="en-US" sz="1200" dirty="0">
                <a:latin typeface="KBScaredStraight" panose="02000603000000000000" pitchFamily="2" charset="0"/>
                <a:ea typeface="KBScaredStraight" panose="02000603000000000000" pitchFamily="2" charset="0"/>
              </a:rPr>
              <a:t>ALL over the wall.  </a:t>
            </a:r>
            <a:r>
              <a:rPr lang="en-US" sz="1200" dirty="0" smtClean="0">
                <a:latin typeface="KBScaredStraight" panose="02000603000000000000" pitchFamily="2" charset="0"/>
                <a:ea typeface="KBScaredStraight" panose="02000603000000000000" pitchFamily="2" charset="0"/>
              </a:rPr>
              <a:t>Afterwards, </a:t>
            </a:r>
            <a:r>
              <a:rPr lang="en-US" sz="1200" dirty="0">
                <a:latin typeface="KBScaredStraight" panose="02000603000000000000" pitchFamily="2" charset="0"/>
                <a:ea typeface="KBScaredStraight" panose="02000603000000000000" pitchFamily="2" charset="0"/>
              </a:rPr>
              <a:t>switch papers with a partner. Read your partner’s wall and respond with your </a:t>
            </a:r>
            <a:r>
              <a:rPr lang="en-US" sz="1200" b="1" dirty="0">
                <a:latin typeface="KBScaredStraight" panose="02000603000000000000" pitchFamily="2" charset="0"/>
                <a:ea typeface="KBScaredStraight" panose="02000603000000000000" pitchFamily="2" charset="0"/>
              </a:rPr>
              <a:t>thoughts and feelings</a:t>
            </a:r>
            <a:r>
              <a:rPr lang="en-US" sz="1200" dirty="0">
                <a:latin typeface="KBScaredStraight" panose="02000603000000000000" pitchFamily="2" charset="0"/>
                <a:ea typeface="KBScaredStraight" panose="02000603000000000000" pitchFamily="2" charset="0"/>
              </a:rPr>
              <a:t> about the information. Use different colors so it looks like real graffiti!</a:t>
            </a:r>
          </a:p>
        </p:txBody>
      </p:sp>
      <p:sp>
        <p:nvSpPr>
          <p:cNvPr id="9" name="Rectangle 8"/>
          <p:cNvSpPr/>
          <p:nvPr/>
        </p:nvSpPr>
        <p:spPr>
          <a:xfrm>
            <a:off x="16407" y="72570"/>
            <a:ext cx="12073994" cy="769441"/>
          </a:xfrm>
          <a:prstGeom prst="rect">
            <a:avLst/>
          </a:prstGeom>
          <a:noFill/>
        </p:spPr>
        <p:txBody>
          <a:bodyPr wrap="square" lIns="91440" tIns="45720" rIns="91440" bIns="45720">
            <a:spAutoFit/>
          </a:bodyPr>
          <a:lstStyle/>
          <a:p>
            <a:pPr algn="ctr"/>
            <a:r>
              <a:rPr lang="en-US" sz="4400" cap="none" spc="0" dirty="0" smtClean="0">
                <a:ln w="10160">
                  <a:noFill/>
                  <a:prstDash val="solid"/>
                </a:ln>
                <a:solidFill>
                  <a:sysClr val="windowText" lastClr="000000"/>
                </a:solidFill>
                <a:latin typeface="KG Second Chances Solid" panose="02000000000000000000" pitchFamily="2" charset="0"/>
              </a:rPr>
              <a:t>Graffiti Wall</a:t>
            </a:r>
            <a:endParaRPr lang="en-US" sz="4400" cap="none" spc="0" dirty="0">
              <a:ln w="10160">
                <a:noFill/>
                <a:prstDash val="solid"/>
              </a:ln>
              <a:solidFill>
                <a:sysClr val="windowText" lastClr="000000"/>
              </a:solidFill>
              <a:latin typeface="KG Second Chances Solid" panose="02000000000000000000" pitchFamily="2" charset="0"/>
            </a:endParaRPr>
          </a:p>
        </p:txBody>
      </p:sp>
      <p:sp>
        <p:nvSpPr>
          <p:cNvPr id="15" name="Rectangle 14"/>
          <p:cNvSpPr/>
          <p:nvPr/>
        </p:nvSpPr>
        <p:spPr>
          <a:xfrm>
            <a:off x="130629" y="1393371"/>
            <a:ext cx="11959772" cy="5230971"/>
          </a:xfrm>
          <a:prstGeom prst="rect">
            <a:avLst/>
          </a:prstGeom>
          <a:pattFill prst="horzBrick">
            <a:fgClr>
              <a:schemeClr val="bg2">
                <a:lumMod val="75000"/>
              </a:schemeClr>
            </a:fgClr>
            <a:bgClr>
              <a:schemeClr val="bg1"/>
            </a:bgClr>
          </a:patt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0693291">
            <a:off x="3633514" y="3225344"/>
            <a:ext cx="4839786"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latin typeface="Sketchy" panose="02000603000000000000" pitchFamily="2" charset="0"/>
                <a:ea typeface="Sketchy" panose="02000603000000000000" pitchFamily="2" charset="0"/>
              </a:rPr>
              <a:t>Aids &amp; Famine</a:t>
            </a:r>
            <a:endParaRPr lang="en-US" sz="6000" b="0" cap="none" spc="0" dirty="0">
              <a:ln w="0"/>
              <a:solidFill>
                <a:schemeClr val="tx1"/>
              </a:solidFill>
              <a:effectLst>
                <a:outerShdw blurRad="38100" dist="19050" dir="2700000" algn="tl" rotWithShape="0">
                  <a:schemeClr val="dk1">
                    <a:alpha val="40000"/>
                  </a:schemeClr>
                </a:outerShdw>
              </a:effectLst>
              <a:latin typeface="Sketchy" panose="02000603000000000000" pitchFamily="2" charset="0"/>
              <a:ea typeface="Sketchy" panose="02000603000000000000" pitchFamily="2" charset="0"/>
            </a:endParaRPr>
          </a:p>
        </p:txBody>
      </p:sp>
    </p:spTree>
    <p:extLst>
      <p:ext uri="{BB962C8B-B14F-4D97-AF65-F5344CB8AC3E}">
        <p14:creationId xmlns:p14="http://schemas.microsoft.com/office/powerpoint/2010/main" val="3549666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13690" y="457200"/>
            <a:ext cx="6564619" cy="1446550"/>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endParaRPr lang="en-US" sz="88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16406" y="656807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2" name="TextBox 1"/>
          <p:cNvSpPr txBox="1"/>
          <p:nvPr/>
        </p:nvSpPr>
        <p:spPr>
          <a:xfrm>
            <a:off x="1009726" y="1728171"/>
            <a:ext cx="10550769" cy="5393784"/>
          </a:xfrm>
          <a:prstGeom prst="rect">
            <a:avLst/>
          </a:prstGeom>
          <a:noFill/>
        </p:spPr>
        <p:txBody>
          <a:bodyPr wrap="square" rtlCol="0">
            <a:spAutoFit/>
          </a:bodyPr>
          <a:lstStyle/>
          <a:p>
            <a:endParaRPr lang="en-US" sz="1050"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Thank </a:t>
            </a:r>
            <a:r>
              <a:rPr lang="en-US" dirty="0">
                <a:latin typeface="KBScaredStraight" panose="02000603000000000000" pitchFamily="2" charset="0"/>
                <a:ea typeface="KBScaredStraight" panose="02000603000000000000" pitchFamily="2" charset="0"/>
                <a:cs typeface="Arial" panose="020B0604020202020204" pitchFamily="34" charset="0"/>
              </a:rPr>
              <a:t>you so much for downloading this file. I sincerely hope you find it helpful and that your students </a:t>
            </a:r>
            <a:r>
              <a:rPr lang="en-US" dirty="0" smtClean="0">
                <a:latin typeface="KBScaredStraight" panose="02000603000000000000" pitchFamily="2" charset="0"/>
                <a:ea typeface="KBScaredStraight" panose="02000603000000000000" pitchFamily="2" charset="0"/>
                <a:cs typeface="Arial" panose="020B0604020202020204" pitchFamily="34" charset="0"/>
              </a:rPr>
              <a:t>learn a lot from it! </a:t>
            </a:r>
            <a:r>
              <a:rPr lang="en-US" dirty="0">
                <a:latin typeface="KBScaredStraight" panose="02000603000000000000" pitchFamily="2" charset="0"/>
                <a:ea typeface="KBScaredStraight" panose="02000603000000000000" pitchFamily="2" charset="0"/>
                <a:cs typeface="Arial" panose="020B0604020202020204" pitchFamily="34" charset="0"/>
              </a:rPr>
              <a:t>I look forward to reading your feedback in my store.</a:t>
            </a: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a:t>
            </a:r>
            <a:r>
              <a:rPr lang="en-US" dirty="0" smtClean="0">
                <a:latin typeface="KBScaredStraight" panose="02000603000000000000" pitchFamily="2" charset="0"/>
                <a:ea typeface="KBScaredStraight" panose="02000603000000000000" pitchFamily="2" charset="0"/>
                <a:cs typeface="Arial" panose="020B0604020202020204" pitchFamily="34" charset="0"/>
              </a:rPr>
              <a:t>teach social studies topics in </a:t>
            </a:r>
            <a:r>
              <a:rPr lang="en-US" dirty="0">
                <a:latin typeface="KBScaredStraight" panose="02000603000000000000" pitchFamily="2" charset="0"/>
                <a:ea typeface="KBScaredStraight" panose="02000603000000000000" pitchFamily="2" charset="0"/>
                <a:cs typeface="Arial" panose="020B0604020202020204" pitchFamily="34" charset="0"/>
              </a:rPr>
              <a:t>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smtClean="0">
                <a:latin typeface="KBScaredStraight" panose="02000603000000000000" pitchFamily="2" charset="0"/>
                <a:ea typeface="KBScaredStraight" panose="02000603000000000000" pitchFamily="2" charset="0"/>
                <a:cs typeface="Arial" panose="020B0604020202020204" pitchFamily="34" charset="0"/>
              </a:rPr>
              <a:t>Best </a:t>
            </a:r>
            <a:r>
              <a:rPr lang="en-US" dirty="0">
                <a:latin typeface="KBScaredStraight" panose="02000603000000000000" pitchFamily="2" charset="0"/>
                <a:ea typeface="KBScaredStraight" panose="02000603000000000000" pitchFamily="2" charset="0"/>
                <a:cs typeface="Arial" panose="020B0604020202020204" pitchFamily="34" charset="0"/>
              </a:rPr>
              <a:t>of luck to you </a:t>
            </a:r>
            <a:r>
              <a:rPr lang="en-US" dirty="0" smtClean="0">
                <a:latin typeface="KBScaredStraight" panose="02000603000000000000" pitchFamily="2" charset="0"/>
                <a:ea typeface="KBScaredStraight" panose="02000603000000000000" pitchFamily="2" charset="0"/>
                <a:cs typeface="Arial" panose="020B0604020202020204" pitchFamily="34" charset="0"/>
              </a:rPr>
              <a:t>this school year,</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324" y="3538728"/>
            <a:ext cx="2003773" cy="265176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5557" y="3952046"/>
            <a:ext cx="2743200" cy="178144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42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249864" y="3092402"/>
            <a:ext cx="6790962" cy="646331"/>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Notes</a:t>
            </a:r>
            <a:endPar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5235724" y="-9941936"/>
            <a:ext cx="6400800" cy="26715006"/>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AIDS</a:t>
            </a:r>
            <a:endParaRPr lang="en-US" sz="14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Acquired Immunodeficiency Syndrome (AIDS) is a </a:t>
            </a:r>
            <a:r>
              <a:rPr lang="en-US" sz="1400" dirty="0" smtClean="0">
                <a:ea typeface="KBScaredStraight" panose="02000603000000000000" pitchFamily="2" charset="0"/>
              </a:rPr>
              <a:t>________________</a:t>
            </a:r>
            <a:r>
              <a:rPr lang="en-US" sz="1400" dirty="0" smtClean="0">
                <a:latin typeface="KBScaredStraight" panose="02000603000000000000" pitchFamily="2" charset="0"/>
                <a:ea typeface="KBScaredStraight" panose="02000603000000000000" pitchFamily="2" charset="0"/>
              </a:rPr>
              <a:t>that </a:t>
            </a:r>
            <a:r>
              <a:rPr lang="en-US" sz="1400" dirty="0">
                <a:latin typeface="KBScaredStraight" panose="02000603000000000000" pitchFamily="2" charset="0"/>
                <a:ea typeface="KBScaredStraight" panose="02000603000000000000" pitchFamily="2" charset="0"/>
              </a:rPr>
              <a:t>is spread through blood and other bodily fluids.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It </a:t>
            </a:r>
            <a:r>
              <a:rPr lang="en-US" sz="1400" dirty="0">
                <a:latin typeface="KBScaredStraight" panose="02000603000000000000" pitchFamily="2" charset="0"/>
                <a:ea typeface="KBScaredStraight" panose="02000603000000000000" pitchFamily="2" charset="0"/>
              </a:rPr>
              <a:t>attacks and destroys the </a:t>
            </a:r>
            <a:r>
              <a:rPr lang="en-US" sz="1400" dirty="0" smtClean="0">
                <a:ea typeface="KBScaredStraight" panose="02000603000000000000" pitchFamily="2" charset="0"/>
              </a:rPr>
              <a:t>_____________________________</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leaving the victim unable to fight off </a:t>
            </a:r>
            <a:r>
              <a:rPr lang="en-US" sz="1400" dirty="0">
                <a:ea typeface="KBScaredStraight" panose="02000603000000000000" pitchFamily="2" charset="0"/>
              </a:rPr>
              <a:t>________________</a:t>
            </a:r>
            <a:r>
              <a:rPr lang="en-US" sz="1400" dirty="0" smtClean="0"/>
              <a:t>. </a:t>
            </a:r>
          </a:p>
          <a:p>
            <a:pPr marL="171450" indent="-171450">
              <a:buFont typeface="Arial" panose="020B0604020202020204" pitchFamily="34" charset="0"/>
              <a:buChar char="•"/>
            </a:pPr>
            <a:endParaRPr lang="en-US" sz="1400" dirty="0"/>
          </a:p>
          <a:p>
            <a:r>
              <a:rPr lang="en-US" sz="1400" b="1" dirty="0" smtClean="0"/>
              <a:t>AIDS in Africa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About </a:t>
            </a:r>
            <a:r>
              <a:rPr lang="en-US" sz="1400" dirty="0" smtClean="0">
                <a:ea typeface="KBScaredStraight" panose="02000603000000000000" pitchFamily="2" charset="0"/>
              </a:rPr>
              <a:t>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across </a:t>
            </a:r>
            <a:r>
              <a:rPr lang="en-US" sz="1400" dirty="0">
                <a:solidFill>
                  <a:sysClr val="windowText" lastClr="000000"/>
                </a:solidFill>
                <a:latin typeface="KBScaredStraight" panose="02000603000000000000" pitchFamily="2" charset="0"/>
                <a:ea typeface="KBScaredStraight" panose="02000603000000000000" pitchFamily="2" charset="0"/>
              </a:rPr>
              <a:t>the continent have AIDS, and 1.5 million have </a:t>
            </a:r>
            <a:r>
              <a:rPr lang="en-US" sz="1400" dirty="0" smtClean="0">
                <a:solidFill>
                  <a:sysClr val="windowText" lastClr="000000"/>
                </a:solidFill>
                <a:latin typeface="KBScaredStraight" panose="02000603000000000000" pitchFamily="2" charset="0"/>
                <a:ea typeface="KBScaredStraight" panose="02000603000000000000" pitchFamily="2" charset="0"/>
              </a:rPr>
              <a:t>died.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These </a:t>
            </a:r>
            <a:r>
              <a:rPr lang="en-US" sz="1400" dirty="0">
                <a:solidFill>
                  <a:sysClr val="windowText" lastClr="000000"/>
                </a:solidFill>
                <a:latin typeface="KBScaredStraight" panose="02000603000000000000" pitchFamily="2" charset="0"/>
                <a:ea typeface="KBScaredStraight" panose="02000603000000000000" pitchFamily="2" charset="0"/>
              </a:rPr>
              <a:t>deaths have created over </a:t>
            </a:r>
            <a:r>
              <a:rPr lang="en-US" sz="1400" dirty="0" smtClean="0">
                <a:ea typeface="KBScaredStraight" panose="02000603000000000000" pitchFamily="2" charset="0"/>
              </a:rPr>
              <a:t>__________________________________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No Cure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Scientists haven’t been able to find a vaccine or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There </a:t>
            </a:r>
            <a:r>
              <a:rPr lang="en-US" sz="1400" dirty="0">
                <a:latin typeface="KBScaredStraight" panose="02000603000000000000" pitchFamily="2" charset="0"/>
                <a:ea typeface="KBScaredStraight" panose="02000603000000000000" pitchFamily="2" charset="0"/>
              </a:rPr>
              <a:t>are drugs that can </a:t>
            </a:r>
            <a:r>
              <a:rPr lang="en-US" sz="1400" dirty="0" smtClean="0">
                <a:ea typeface="KBScaredStraight" panose="02000603000000000000" pitchFamily="2" charset="0"/>
              </a:rPr>
              <a:t>_____________________ </a:t>
            </a: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progress of the disease called antiretroviral drugs (AVTs), but they are </a:t>
            </a:r>
            <a:r>
              <a:rPr lang="en-US" sz="1400" dirty="0" smtClean="0">
                <a:latin typeface="KBScaredStraight" panose="02000603000000000000" pitchFamily="2" charset="0"/>
                <a:ea typeface="KBScaredStraight" panose="02000603000000000000" pitchFamily="2" charset="0"/>
              </a:rPr>
              <a:t>expensive </a:t>
            </a:r>
            <a:r>
              <a:rPr lang="en-US" sz="1400" dirty="0">
                <a:latin typeface="KBScaredStraight" panose="02000603000000000000" pitchFamily="2" charset="0"/>
                <a:ea typeface="KBScaredStraight" panose="02000603000000000000" pitchFamily="2" charset="0"/>
              </a:rPr>
              <a:t>and many patients can’t afford them</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Epidemic</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Poor healthcare systems, poverty, and lack of </a:t>
            </a:r>
            <a:r>
              <a:rPr lang="en-US" sz="1400" dirty="0" smtClean="0">
                <a:ea typeface="KBScaredStraight" panose="02000603000000000000" pitchFamily="2" charset="0"/>
              </a:rPr>
              <a:t>__________________________</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as well as ignorance about the disease and its causes and prevention, contribute to the number of AIDS cases.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situation has gotten even worse as a result of </a:t>
            </a:r>
            <a:r>
              <a:rPr lang="en-US" sz="1400" dirty="0">
                <a:ea typeface="KBScaredStraight" panose="02000603000000000000" pitchFamily="2" charset="0"/>
              </a:rPr>
              <a:t>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and </a:t>
            </a:r>
            <a:r>
              <a:rPr lang="en-US" sz="1400" dirty="0">
                <a:solidFill>
                  <a:sysClr val="windowText" lastClr="000000"/>
                </a:solidFill>
                <a:latin typeface="KBScaredStraight" panose="02000603000000000000" pitchFamily="2" charset="0"/>
                <a:ea typeface="KBScaredStraight" panose="02000603000000000000" pitchFamily="2" charset="0"/>
              </a:rPr>
              <a:t>weak educational and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 </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epidemic now places a </a:t>
            </a:r>
            <a:r>
              <a:rPr lang="en-US" sz="1400" dirty="0">
                <a:ea typeface="KBScaredStraight" panose="02000603000000000000" pitchFamily="2" charset="0"/>
              </a:rPr>
              <a:t>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on </a:t>
            </a:r>
            <a:r>
              <a:rPr lang="en-US" sz="1400" dirty="0">
                <a:solidFill>
                  <a:sysClr val="windowText" lastClr="000000"/>
                </a:solidFill>
                <a:latin typeface="KBScaredStraight" panose="02000603000000000000" pitchFamily="2" charset="0"/>
                <a:ea typeface="KBScaredStraight" panose="02000603000000000000" pitchFamily="2" charset="0"/>
              </a:rPr>
              <a:t>the healthcare systems on countries that barely have enough resources to </a:t>
            </a:r>
            <a:r>
              <a:rPr lang="en-US" sz="1400" dirty="0" smtClean="0">
                <a:ea typeface="KBScaredStraight" panose="02000603000000000000" pitchFamily="2" charset="0"/>
              </a:rPr>
              <a:t>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Few </a:t>
            </a:r>
            <a:r>
              <a:rPr lang="en-US" sz="1400" dirty="0">
                <a:solidFill>
                  <a:sysClr val="windowText" lastClr="000000"/>
                </a:solidFill>
                <a:latin typeface="KBScaredStraight" panose="02000603000000000000" pitchFamily="2" charset="0"/>
                <a:ea typeface="KBScaredStraight" panose="02000603000000000000" pitchFamily="2" charset="0"/>
              </a:rPr>
              <a:t>African countries have the resources to </a:t>
            </a:r>
            <a:r>
              <a:rPr lang="en-US" sz="1400" dirty="0" smtClean="0">
                <a:ea typeface="KBScaredStraight" panose="02000603000000000000" pitchFamily="2" charset="0"/>
              </a:rPr>
              <a:t>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a:t>
            </a:r>
            <a:r>
              <a:rPr lang="en-US" sz="1400" dirty="0">
                <a:ea typeface="KBScaredStraight" panose="02000603000000000000" pitchFamily="2" charset="0"/>
              </a:rPr>
              <a:t>________________ </a:t>
            </a:r>
            <a:r>
              <a:rPr lang="en-US" sz="1400" dirty="0" smtClean="0">
                <a:ea typeface="KBScaredStraight" panose="02000603000000000000" pitchFamily="2" charset="0"/>
              </a:rPr>
              <a:t>_______________________________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by </a:t>
            </a:r>
            <a:r>
              <a:rPr lang="en-US" sz="1400" dirty="0">
                <a:solidFill>
                  <a:sysClr val="windowText" lastClr="000000"/>
                </a:solidFill>
                <a:latin typeface="KBScaredStraight" panose="02000603000000000000" pitchFamily="2" charset="0"/>
                <a:ea typeface="KBScaredStraight" panose="02000603000000000000" pitchFamily="2" charset="0"/>
              </a:rPr>
              <a:t>the lack of stability in African governments.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A </a:t>
            </a:r>
            <a:r>
              <a:rPr lang="en-US" sz="1400" dirty="0">
                <a:latin typeface="KBScaredStraight" panose="02000603000000000000" pitchFamily="2" charset="0"/>
                <a:ea typeface="KBScaredStraight" panose="02000603000000000000" pitchFamily="2" charset="0"/>
              </a:rPr>
              <a:t>country’s government stability has a </a:t>
            </a:r>
            <a:r>
              <a:rPr lang="en-US" sz="1400" dirty="0" smtClean="0">
                <a:ea typeface="KBScaredStraight" panose="02000603000000000000" pitchFamily="2" charset="0"/>
              </a:rPr>
              <a:t>____________________ </a:t>
            </a:r>
            <a:r>
              <a:rPr lang="en-US" sz="1400" dirty="0" smtClean="0">
                <a:latin typeface="KBScaredStraight" panose="02000603000000000000" pitchFamily="2" charset="0"/>
                <a:ea typeface="KBScaredStraight" panose="02000603000000000000" pitchFamily="2" charset="0"/>
              </a:rPr>
              <a:t>on </a:t>
            </a:r>
            <a:r>
              <a:rPr lang="en-US" sz="1400" dirty="0">
                <a:latin typeface="KBScaredStraight" panose="02000603000000000000" pitchFamily="2" charset="0"/>
                <a:ea typeface="KBScaredStraight" panose="02000603000000000000" pitchFamily="2" charset="0"/>
              </a:rPr>
              <a:t>the distribution of resources to combat AIDS.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South Africa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AIDS took hold in South Africa just as </a:t>
            </a:r>
            <a:r>
              <a:rPr lang="en-US" sz="1400" dirty="0" smtClean="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and </a:t>
            </a:r>
            <a:r>
              <a:rPr lang="en-US" sz="1400" dirty="0">
                <a:latin typeface="KBScaredStraight" panose="02000603000000000000" pitchFamily="2" charset="0"/>
                <a:ea typeface="KBScaredStraight" panose="02000603000000000000" pitchFamily="2" charset="0"/>
              </a:rPr>
              <a:t>the country’s focus was on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during </a:t>
            </a:r>
            <a:r>
              <a:rPr lang="en-US" sz="1400" dirty="0">
                <a:latin typeface="KBScaredStraight" panose="02000603000000000000" pitchFamily="2" charset="0"/>
                <a:ea typeface="KBScaredStraight" panose="02000603000000000000" pitchFamily="2" charset="0"/>
              </a:rPr>
              <a:t>the early stages of the AIDS epidemic.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Zimbabwe</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Zimbabwe has one of the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of </a:t>
            </a:r>
            <a:r>
              <a:rPr lang="en-US" sz="1400" dirty="0">
                <a:latin typeface="KBScaredStraight" panose="02000603000000000000" pitchFamily="2" charset="0"/>
                <a:ea typeface="KBScaredStraight" panose="02000603000000000000" pitchFamily="2" charset="0"/>
              </a:rPr>
              <a:t>HIV/AIDS in the world.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country also has </a:t>
            </a:r>
            <a:r>
              <a:rPr lang="en-US" sz="1400" dirty="0" smtClean="0">
                <a:ea typeface="KBScaredStraight" panose="02000603000000000000" pitchFamily="2" charset="0"/>
              </a:rPr>
              <a:t>__________________________________________________________ </a:t>
            </a:r>
            <a:r>
              <a:rPr lang="en-US" sz="1400" dirty="0">
                <a:ea typeface="KBScaredStraight" panose="02000603000000000000" pitchFamily="2" charset="0"/>
              </a:rPr>
              <a:t>______________________________ </a:t>
            </a:r>
            <a:r>
              <a:rPr lang="en-US" sz="1400" dirty="0" smtClean="0">
                <a:latin typeface="KBScaredStraight" panose="02000603000000000000" pitchFamily="2" charset="0"/>
                <a:ea typeface="KBScaredStraight" panose="02000603000000000000" pitchFamily="2" charset="0"/>
              </a:rPr>
              <a:t>—</a:t>
            </a:r>
            <a:r>
              <a:rPr lang="en-US" sz="1400" dirty="0">
                <a:latin typeface="KBScaredStraight" panose="02000603000000000000" pitchFamily="2" charset="0"/>
                <a:ea typeface="KBScaredStraight" panose="02000603000000000000" pitchFamily="2" charset="0"/>
              </a:rPr>
              <a:t>which has made the situation worse.  </a:t>
            </a:r>
            <a:endParaRPr lang="en-US" sz="1400" dirty="0" smtClean="0">
              <a:latin typeface="KBScaredStraight" panose="02000603000000000000" pitchFamily="2" charset="0"/>
              <a:ea typeface="KBScaredStraight" panose="02000603000000000000" pitchFamily="2" charset="0"/>
            </a:endParaRPr>
          </a:p>
          <a:p>
            <a:endParaRPr lang="en-US" sz="14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p>
          <a:p>
            <a:endParaRPr lang="en-US" sz="1200" dirty="0"/>
          </a:p>
          <a:p>
            <a:endParaRPr lang="en-US" sz="1200" dirty="0"/>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282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91082" y="228600"/>
            <a:ext cx="11548906"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6"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89097" y="457200"/>
            <a:ext cx="6413807" cy="1200329"/>
          </a:xfrm>
          <a:prstGeom prst="rect">
            <a:avLst/>
          </a:prstGeom>
          <a:noFill/>
        </p:spPr>
        <p:txBody>
          <a:bodyPr wrap="none" lIns="91440" tIns="45720" rIns="91440" bIns="45720">
            <a:spAutoFit/>
          </a:bodyPr>
          <a:lstStyle/>
          <a:p>
            <a:pPr algn="ctr"/>
            <a:r>
              <a:rPr lang="en-US" sz="7200" b="1" cap="none" spc="0" dirty="0" smtClean="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endParaRPr lang="en-US" sz="7200" b="1" cap="none" spc="0"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2"/>
            <a:ext cx="1306074" cy="1280160"/>
          </a:xfrm>
          <a:prstGeom prst="rect">
            <a:avLst/>
          </a:prstGeom>
        </p:spPr>
      </p:pic>
      <p:sp>
        <p:nvSpPr>
          <p:cNvPr id="2" name="TextBox 1"/>
          <p:cNvSpPr txBox="1"/>
          <p:nvPr/>
        </p:nvSpPr>
        <p:spPr>
          <a:xfrm>
            <a:off x="656823" y="1663776"/>
            <a:ext cx="11155426" cy="5786199"/>
          </a:xfrm>
          <a:prstGeom prst="rect">
            <a:avLst/>
          </a:prstGeom>
          <a:noFill/>
        </p:spPr>
        <p:txBody>
          <a:bodyPr wrap="square" rtlCol="0">
            <a:spAutoFit/>
          </a:bodyPr>
          <a:lstStyle/>
          <a:p>
            <a:r>
              <a:rPr lang="en-US" sz="1600" dirty="0" smtClean="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smtClean="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smtClean="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to be used:</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50" indent="-285750">
              <a:buFont typeface="Arial" panose="020B0604020202020204" pitchFamily="34" charset="0"/>
              <a:buChar char="•"/>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2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2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1600" dirty="0" smtClean="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smtClean="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endPar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4"/>
            <a:ext cx="1119010" cy="1097280"/>
          </a:xfrm>
          <a:prstGeom prst="rect">
            <a:avLst/>
          </a:prstGeom>
        </p:spPr>
      </p:pic>
      <p:sp>
        <p:nvSpPr>
          <p:cNvPr id="4" name="TextBox 3"/>
          <p:cNvSpPr txBox="1"/>
          <p:nvPr/>
        </p:nvSpPr>
        <p:spPr>
          <a:xfrm>
            <a:off x="6312633" y="5121995"/>
            <a:ext cx="5450087" cy="276999"/>
          </a:xfrm>
          <a:prstGeom prst="rect">
            <a:avLst/>
          </a:prstGeom>
          <a:noFill/>
        </p:spPr>
        <p:txBody>
          <a:bodyPr wrap="square" rtlCol="0">
            <a:spAutoFit/>
          </a:bodyPr>
          <a:lstStyle/>
          <a:p>
            <a:pPr algn="ctr"/>
            <a:r>
              <a:rPr lang="en-US" sz="1200" dirty="0" smtClean="0">
                <a:latin typeface="KBScaredStraight" panose="02000603000000000000" pitchFamily="2" charset="0"/>
                <a:ea typeface="KBScaredStraight" panose="02000603000000000000" pitchFamily="2" charset="0"/>
              </a:rPr>
              <a:t>Clipart, fonts, &amp; digital papers for this product were purchased from:</a:t>
            </a:r>
            <a:endParaRPr lang="en-US" sz="1200" dirty="0">
              <a:latin typeface="KBScaredStraight" panose="02000603000000000000" pitchFamily="2" charset="0"/>
              <a:ea typeface="KBScaredStraight" panose="02000603000000000000" pitchFamily="2" charset="0"/>
            </a:endParaRPr>
          </a:p>
        </p:txBody>
      </p:sp>
      <p:pic>
        <p:nvPicPr>
          <p:cNvPr id="12" name="Picture 11">
            <a:hlinkClick r:id="rId7"/>
          </p:cNvPr>
          <p:cNvPicPr>
            <a:picLocks noChangeAspect="1"/>
          </p:cNvPicPr>
          <p:nvPr/>
        </p:nvPicPr>
        <p:blipFill>
          <a:blip r:embed="rId8"/>
          <a:stretch>
            <a:fillRect/>
          </a:stretch>
        </p:blipFill>
        <p:spPr>
          <a:xfrm>
            <a:off x="10815308" y="5490766"/>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0"/>
            <a:ext cx="1196454"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6"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4" y="5489524"/>
            <a:ext cx="898769" cy="914400"/>
          </a:xfrm>
          <a:prstGeom prst="rect">
            <a:avLst/>
          </a:prstGeom>
        </p:spPr>
      </p:pic>
    </p:spTree>
    <p:extLst>
      <p:ext uri="{BB962C8B-B14F-4D97-AF65-F5344CB8AC3E}">
        <p14:creationId xmlns:p14="http://schemas.microsoft.com/office/powerpoint/2010/main" val="112377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134497" y="3072316"/>
            <a:ext cx="6790962" cy="646331"/>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Notes</a:t>
            </a:r>
            <a:endPar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142994" y="-3309346"/>
            <a:ext cx="6400800" cy="13449836"/>
          </a:xfrm>
          <a:prstGeom prst="rect">
            <a:avLst/>
          </a:prstGeom>
          <a:noFill/>
        </p:spPr>
        <p:txBody>
          <a:bodyPr wrap="square" rtlCol="0">
            <a:spAutoFit/>
          </a:bodyPr>
          <a:lstStyle/>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a:latin typeface="KBScaredStraight" panose="02000603000000000000" pitchFamily="2" charset="0"/>
                <a:ea typeface="KBScaredStraight" panose="02000603000000000000" pitchFamily="2" charset="0"/>
              </a:rPr>
              <a:t>Nigeria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In the 1990s, Nigeria’s government began to make AIDS a priority and began to focus on </a:t>
            </a:r>
            <a:r>
              <a:rPr lang="en-US" sz="1400" dirty="0">
                <a:ea typeface="KBScaredStraight" panose="02000603000000000000" pitchFamily="2" charset="0"/>
              </a:rPr>
              <a:t>__________________________________________________________ </a:t>
            </a:r>
            <a:r>
              <a:rPr lang="en-US" sz="1400" dirty="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The nation still struggles, but the government is trying to </a:t>
            </a:r>
            <a:r>
              <a:rPr lang="en-US" sz="1400" dirty="0">
                <a:ea typeface="KBScaredStraight" panose="02000603000000000000" pitchFamily="2" charset="0"/>
              </a:rPr>
              <a:t>______________________________ </a:t>
            </a:r>
            <a:r>
              <a:rPr lang="en-US" sz="1400" dirty="0">
                <a:latin typeface="KBScaredStraight" panose="02000603000000000000" pitchFamily="2" charset="0"/>
                <a:ea typeface="KBScaredStraight" panose="02000603000000000000" pitchFamily="2" charset="0"/>
              </a:rPr>
              <a:t>about prevention.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Botswana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 has maintained a </a:t>
            </a:r>
            <a:r>
              <a:rPr lang="en-US" sz="1400" dirty="0">
                <a:ea typeface="KBScaredStraight" panose="02000603000000000000" pitchFamily="2" charset="0"/>
              </a:rPr>
              <a:t>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since the country gained independence in 1966.</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As a result, Botswana has the </a:t>
            </a:r>
            <a:r>
              <a:rPr lang="en-US" sz="1400" dirty="0">
                <a:ea typeface="KBScaredStraight" panose="02000603000000000000" pitchFamily="2" charset="0"/>
              </a:rPr>
              <a:t>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treat AIDS patients.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Botswana’s government has provided </a:t>
            </a:r>
            <a:r>
              <a:rPr lang="en-US" sz="1400" dirty="0">
                <a:ea typeface="KBScaredStraight" panose="02000603000000000000" pitchFamily="2" charset="0"/>
              </a:rPr>
              <a:t>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for its citizens.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a:t>
            </a:r>
            <a:r>
              <a:rPr lang="en-US" sz="1400" dirty="0">
                <a:ea typeface="KBScaredStraight" panose="02000603000000000000" pitchFamily="2" charset="0"/>
              </a:rPr>
              <a:t>_________________________________________ .</a:t>
            </a:r>
            <a:endParaRPr lang="en-US" sz="1400" b="1" dirty="0">
              <a:solidFill>
                <a:sysClr val="windowText" lastClr="000000"/>
              </a:solidFill>
              <a:latin typeface="KBScaredStraight" panose="02000603000000000000" pitchFamily="2" charset="0"/>
              <a:ea typeface="KBScaredStraight" panose="02000603000000000000" pitchFamily="2" charset="0"/>
            </a:endParaRPr>
          </a:p>
          <a:p>
            <a:endParaRPr lang="en-US" sz="1400" b="1" dirty="0" smtClean="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Famine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Along with AIDS, </a:t>
            </a:r>
            <a:r>
              <a:rPr lang="en-US" sz="1400" dirty="0" smtClean="0">
                <a:ea typeface="KBScaredStraight" panose="02000603000000000000" pitchFamily="2" charset="0"/>
              </a:rPr>
              <a:t>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is </a:t>
            </a:r>
            <a:r>
              <a:rPr lang="en-US" sz="1400" dirty="0">
                <a:solidFill>
                  <a:sysClr val="windowText" lastClr="000000"/>
                </a:solidFill>
                <a:latin typeface="KBScaredStraight" panose="02000603000000000000" pitchFamily="2" charset="0"/>
                <a:ea typeface="KBScaredStraight" panose="02000603000000000000" pitchFamily="2" charset="0"/>
              </a:rPr>
              <a:t>one of Africa’s biggest problems.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Famine </a:t>
            </a:r>
            <a:r>
              <a:rPr lang="en-US" sz="1400" dirty="0">
                <a:latin typeface="KBScaredStraight" panose="02000603000000000000" pitchFamily="2" charset="0"/>
                <a:ea typeface="KBScaredStraight" panose="02000603000000000000" pitchFamily="2" charset="0"/>
              </a:rPr>
              <a:t>occurs when a region does not have </a:t>
            </a:r>
            <a:r>
              <a:rPr lang="en-US" sz="1400" dirty="0">
                <a:ea typeface="KBScaredStraight" panose="02000603000000000000" pitchFamily="2" charset="0"/>
              </a:rPr>
              <a:t>____________________________</a:t>
            </a:r>
            <a:r>
              <a:rPr lang="en-US" sz="1400" dirty="0" smtClean="0">
                <a:latin typeface="KBScaredStraight" panose="02000603000000000000" pitchFamily="2" charset="0"/>
                <a:ea typeface="KBScaredStraight" panose="02000603000000000000" pitchFamily="2" charset="0"/>
              </a:rPr>
              <a:t>for </a:t>
            </a:r>
            <a:r>
              <a:rPr lang="en-US" sz="1400" dirty="0">
                <a:latin typeface="KBScaredStraight" panose="02000603000000000000" pitchFamily="2" charset="0"/>
                <a:ea typeface="KBScaredStraight" panose="02000603000000000000" pitchFamily="2" charset="0"/>
              </a:rPr>
              <a:t>a long period of time.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People </a:t>
            </a:r>
            <a:r>
              <a:rPr lang="en-US" sz="1400" dirty="0">
                <a:latin typeface="KBScaredStraight" panose="02000603000000000000" pitchFamily="2" charset="0"/>
                <a:ea typeface="KBScaredStraight" panose="02000603000000000000" pitchFamily="2" charset="0"/>
              </a:rPr>
              <a:t>who are starving can die from </a:t>
            </a:r>
            <a:r>
              <a:rPr lang="en-US" sz="1400" dirty="0">
                <a:ea typeface="KBScaredStraight" panose="02000603000000000000" pitchFamily="2" charset="0"/>
              </a:rPr>
              <a:t>__________________</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Climate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Many African countries face </a:t>
            </a:r>
            <a:r>
              <a:rPr lang="en-US" sz="1400" dirty="0">
                <a:ea typeface="KBScaredStraight" panose="02000603000000000000" pitchFamily="2" charset="0"/>
              </a:rPr>
              <a:t>__________________ </a:t>
            </a:r>
            <a:r>
              <a:rPr lang="en-US" sz="1400" dirty="0" smtClean="0">
                <a:solidFill>
                  <a:sysClr val="windowText" lastClr="000000"/>
                </a:solidFill>
                <a:latin typeface="KBScaredStraight" panose="02000603000000000000" pitchFamily="2" charset="0"/>
                <a:ea typeface="KBScaredStraight" panose="02000603000000000000" pitchFamily="2" charset="0"/>
              </a:rPr>
              <a:t>because </a:t>
            </a:r>
            <a:r>
              <a:rPr lang="en-US" sz="1400" dirty="0">
                <a:solidFill>
                  <a:sysClr val="windowText" lastClr="000000"/>
                </a:solidFill>
                <a:latin typeface="KBScaredStraight" panose="02000603000000000000" pitchFamily="2" charset="0"/>
                <a:ea typeface="KBScaredStraight" panose="02000603000000000000" pitchFamily="2" charset="0"/>
              </a:rPr>
              <a:t>of climate changes.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Repeated </a:t>
            </a:r>
            <a:r>
              <a:rPr lang="en-US" sz="1400" dirty="0">
                <a:solidFill>
                  <a:sysClr val="windowText" lastClr="000000"/>
                </a:solidFill>
                <a:latin typeface="KBScaredStraight" panose="02000603000000000000" pitchFamily="2" charset="0"/>
                <a:ea typeface="KBScaredStraight" panose="02000603000000000000" pitchFamily="2" charset="0"/>
              </a:rPr>
              <a:t>drought has plagued Africa since the </a:t>
            </a:r>
            <a:r>
              <a:rPr lang="en-US" sz="1400" dirty="0">
                <a:ea typeface="KBScaredStraight" panose="02000603000000000000" pitchFamily="2" charset="0"/>
              </a:rPr>
              <a:t>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Soil </a:t>
            </a:r>
            <a:r>
              <a:rPr lang="en-US" sz="1400" dirty="0">
                <a:solidFill>
                  <a:sysClr val="windowText" lastClr="000000"/>
                </a:solidFill>
                <a:latin typeface="KBScaredStraight" panose="02000603000000000000" pitchFamily="2" charset="0"/>
                <a:ea typeface="KBScaredStraight" panose="02000603000000000000" pitchFamily="2" charset="0"/>
              </a:rPr>
              <a:t>infertility and erosion have decreased the </a:t>
            </a:r>
            <a:r>
              <a:rPr lang="en-US" sz="1400" dirty="0" smtClean="0">
                <a:ea typeface="KBScaredStraight" panose="02000603000000000000" pitchFamily="2" charset="0"/>
              </a:rPr>
              <a:t>________________________________________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stability of a country’s government directly impacts the country’s ability to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to </a:t>
            </a:r>
            <a:r>
              <a:rPr lang="en-US" sz="1400" dirty="0">
                <a:solidFill>
                  <a:sysClr val="windowText" lastClr="000000"/>
                </a:solidFill>
                <a:latin typeface="KBScaredStraight" panose="02000603000000000000" pitchFamily="2" charset="0"/>
                <a:ea typeface="KBScaredStraight" panose="02000603000000000000" pitchFamily="2" charset="0"/>
              </a:rPr>
              <a:t>prevent famine.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Civil </a:t>
            </a:r>
            <a:r>
              <a:rPr lang="en-US" sz="1400" dirty="0">
                <a:solidFill>
                  <a:sysClr val="windowText" lastClr="000000"/>
                </a:solidFill>
                <a:latin typeface="KBScaredStraight" panose="02000603000000000000" pitchFamily="2" charset="0"/>
                <a:ea typeface="KBScaredStraight" panose="02000603000000000000" pitchFamily="2" charset="0"/>
              </a:rPr>
              <a:t>wars </a:t>
            </a:r>
            <a:r>
              <a:rPr lang="en-US" sz="1400" b="1" dirty="0">
                <a:solidFill>
                  <a:sysClr val="windowText" lastClr="000000"/>
                </a:solidFill>
                <a:latin typeface="KBScaredStraight" panose="02000603000000000000" pitchFamily="2" charset="0"/>
                <a:ea typeface="KBScaredStraight" panose="02000603000000000000" pitchFamily="2" charset="0"/>
              </a:rPr>
              <a:t>interrupt daily life </a:t>
            </a:r>
            <a:r>
              <a:rPr lang="en-US" sz="1400" dirty="0">
                <a:solidFill>
                  <a:sysClr val="windowText" lastClr="000000"/>
                </a:solidFill>
                <a:latin typeface="KBScaredStraight" panose="02000603000000000000" pitchFamily="2" charset="0"/>
                <a:ea typeface="KBScaredStraight" panose="02000603000000000000" pitchFamily="2" charset="0"/>
              </a:rPr>
              <a:t>for most people, including farmers, which causes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a:t>
            </a:r>
            <a:endParaRPr lang="en-US" sz="14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Some </a:t>
            </a:r>
            <a:r>
              <a:rPr lang="en-US" sz="1400" dirty="0">
                <a:solidFill>
                  <a:sysClr val="windowText" lastClr="000000"/>
                </a:solidFill>
                <a:latin typeface="KBScaredStraight" panose="02000603000000000000" pitchFamily="2" charset="0"/>
                <a:ea typeface="KBScaredStraight" panose="02000603000000000000" pitchFamily="2" charset="0"/>
              </a:rPr>
              <a:t>governments have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instead </a:t>
            </a:r>
            <a:r>
              <a:rPr lang="en-US" sz="1400" dirty="0">
                <a:solidFill>
                  <a:sysClr val="windowText" lastClr="000000"/>
                </a:solidFill>
                <a:latin typeface="KBScaredStraight" panose="02000603000000000000" pitchFamily="2" charset="0"/>
                <a:ea typeface="KBScaredStraight" panose="02000603000000000000" pitchFamily="2" charset="0"/>
              </a:rPr>
              <a:t>of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for </a:t>
            </a:r>
            <a:r>
              <a:rPr lang="en-US" sz="1400" dirty="0">
                <a:solidFill>
                  <a:sysClr val="windowText" lastClr="000000"/>
                </a:solidFill>
                <a:latin typeface="KBScaredStraight" panose="02000603000000000000" pitchFamily="2" charset="0"/>
                <a:ea typeface="KBScaredStraight" panose="02000603000000000000" pitchFamily="2" charset="0"/>
              </a:rPr>
              <a:t>their people.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Other </a:t>
            </a:r>
            <a:r>
              <a:rPr lang="en-US" sz="1400" dirty="0">
                <a:solidFill>
                  <a:sysClr val="windowText" lastClr="000000"/>
                </a:solidFill>
                <a:latin typeface="KBScaredStraight" panose="02000603000000000000" pitchFamily="2" charset="0"/>
                <a:ea typeface="KBScaredStraight" panose="02000603000000000000" pitchFamily="2" charset="0"/>
              </a:rPr>
              <a:t>governments have used </a:t>
            </a:r>
            <a:r>
              <a:rPr lang="en-US" sz="1400" dirty="0">
                <a:ea typeface="KBScaredStraight" panose="02000603000000000000" pitchFamily="2" charset="0"/>
              </a:rPr>
              <a:t>____________________________</a:t>
            </a:r>
            <a:r>
              <a:rPr lang="en-US" sz="1400" dirty="0" smtClean="0">
                <a:solidFill>
                  <a:sysClr val="windowText" lastClr="000000"/>
                </a:solidFill>
                <a:latin typeface="KBScaredStraight" panose="02000603000000000000" pitchFamily="2" charset="0"/>
                <a:ea typeface="KBScaredStraight" panose="02000603000000000000" pitchFamily="2" charset="0"/>
              </a:rPr>
              <a:t>by </a:t>
            </a:r>
            <a:r>
              <a:rPr lang="en-US" sz="1400" dirty="0">
                <a:solidFill>
                  <a:sysClr val="windowText" lastClr="000000"/>
                </a:solidFill>
                <a:latin typeface="KBScaredStraight" panose="02000603000000000000" pitchFamily="2" charset="0"/>
                <a:ea typeface="KBScaredStraight" panose="02000603000000000000" pitchFamily="2" charset="0"/>
              </a:rPr>
              <a:t>denying food shipments to political enemies.</a:t>
            </a: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20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069199" y="2815406"/>
            <a:ext cx="6790963" cy="1200329"/>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a:p>
            <a:pPr algn="ctr"/>
            <a:r>
              <a:rPr lang="en-US" sz="3600" b="1"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3600" b="1" cap="none" spc="0"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4905635" y="-9310991"/>
            <a:ext cx="6400800" cy="25453122"/>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AIDS</a:t>
            </a:r>
            <a:endParaRPr lang="en-US" sz="14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Acquired Immunodeficiency Syndrome (AIDS) is a </a:t>
            </a:r>
            <a:r>
              <a:rPr lang="en-US" sz="1400" b="1" dirty="0">
                <a:solidFill>
                  <a:srgbClr val="FF0000"/>
                </a:solidFill>
                <a:latin typeface="KBScaredStraight" panose="02000603000000000000" pitchFamily="2" charset="0"/>
                <a:ea typeface="KBScaredStraight" panose="02000603000000000000" pitchFamily="2" charset="0"/>
              </a:rPr>
              <a:t>disease</a:t>
            </a:r>
            <a:r>
              <a:rPr lang="en-US" sz="1400" dirty="0">
                <a:latin typeface="KBScaredStraight" panose="02000603000000000000" pitchFamily="2" charset="0"/>
                <a:ea typeface="KBScaredStraight" panose="02000603000000000000" pitchFamily="2" charset="0"/>
              </a:rPr>
              <a:t> that is spread through blood and other bodily fluids.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It </a:t>
            </a:r>
            <a:r>
              <a:rPr lang="en-US" sz="1400" dirty="0">
                <a:latin typeface="KBScaredStraight" panose="02000603000000000000" pitchFamily="2" charset="0"/>
                <a:ea typeface="KBScaredStraight" panose="02000603000000000000" pitchFamily="2" charset="0"/>
              </a:rPr>
              <a:t>attacks and destroys the </a:t>
            </a:r>
            <a:r>
              <a:rPr lang="en-US" sz="1400" b="1" dirty="0">
                <a:solidFill>
                  <a:srgbClr val="FF0000"/>
                </a:solidFill>
                <a:latin typeface="KBScaredStraight" panose="02000603000000000000" pitchFamily="2" charset="0"/>
                <a:ea typeface="KBScaredStraight" panose="02000603000000000000" pitchFamily="2" charset="0"/>
              </a:rPr>
              <a:t>immune system</a:t>
            </a:r>
            <a:r>
              <a:rPr lang="en-US" sz="1400" dirty="0">
                <a:latin typeface="KBScaredStraight" panose="02000603000000000000" pitchFamily="2" charset="0"/>
                <a:ea typeface="KBScaredStraight" panose="02000603000000000000" pitchFamily="2" charset="0"/>
              </a:rPr>
              <a:t>, leaving the victim unable to fight off </a:t>
            </a:r>
            <a:r>
              <a:rPr lang="en-US" sz="1400" b="1" dirty="0">
                <a:solidFill>
                  <a:srgbClr val="FF0000"/>
                </a:solidFill>
                <a:latin typeface="KBScaredStraight" panose="02000603000000000000" pitchFamily="2" charset="0"/>
                <a:ea typeface="KBScaredStraight" panose="02000603000000000000" pitchFamily="2" charset="0"/>
              </a:rPr>
              <a:t>infections</a:t>
            </a:r>
            <a:r>
              <a:rPr lang="en-US" sz="1400" dirty="0"/>
              <a:t>. </a:t>
            </a:r>
            <a:endParaRPr lang="en-US" sz="1400" dirty="0" smtClean="0"/>
          </a:p>
          <a:p>
            <a:pPr marL="171450" indent="-171450">
              <a:buFont typeface="Arial" panose="020B0604020202020204" pitchFamily="34" charset="0"/>
              <a:buChar char="•"/>
            </a:pPr>
            <a:endParaRPr lang="en-US" sz="1400" dirty="0"/>
          </a:p>
          <a:p>
            <a:r>
              <a:rPr lang="en-US" sz="1400" b="1" dirty="0" smtClean="0"/>
              <a:t>AIDS in Africa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About </a:t>
            </a:r>
            <a:r>
              <a:rPr lang="en-US" sz="1400" b="1" dirty="0">
                <a:solidFill>
                  <a:srgbClr val="FF0000"/>
                </a:solidFill>
                <a:latin typeface="KBScaredStraight" panose="02000603000000000000" pitchFamily="2" charset="0"/>
                <a:ea typeface="KBScaredStraight" panose="02000603000000000000" pitchFamily="2" charset="0"/>
              </a:rPr>
              <a:t>23 million people </a:t>
            </a:r>
            <a:r>
              <a:rPr lang="en-US" sz="1400" dirty="0">
                <a:solidFill>
                  <a:sysClr val="windowText" lastClr="000000"/>
                </a:solidFill>
                <a:latin typeface="KBScaredStraight" panose="02000603000000000000" pitchFamily="2" charset="0"/>
                <a:ea typeface="KBScaredStraight" panose="02000603000000000000" pitchFamily="2" charset="0"/>
              </a:rPr>
              <a:t>across the continent have AIDS, and 1.5 million have </a:t>
            </a:r>
            <a:r>
              <a:rPr lang="en-US" sz="1400" dirty="0" smtClean="0">
                <a:solidFill>
                  <a:sysClr val="windowText" lastClr="000000"/>
                </a:solidFill>
                <a:latin typeface="KBScaredStraight" panose="02000603000000000000" pitchFamily="2" charset="0"/>
                <a:ea typeface="KBScaredStraight" panose="02000603000000000000" pitchFamily="2" charset="0"/>
              </a:rPr>
              <a:t>died.</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These </a:t>
            </a:r>
            <a:r>
              <a:rPr lang="en-US" sz="1400" dirty="0">
                <a:solidFill>
                  <a:sysClr val="windowText" lastClr="000000"/>
                </a:solidFill>
                <a:latin typeface="KBScaredStraight" panose="02000603000000000000" pitchFamily="2" charset="0"/>
                <a:ea typeface="KBScaredStraight" panose="02000603000000000000" pitchFamily="2" charset="0"/>
              </a:rPr>
              <a:t>deaths have created over </a:t>
            </a:r>
            <a:r>
              <a:rPr lang="en-US" sz="1400" b="1" dirty="0">
                <a:solidFill>
                  <a:srgbClr val="FF0000"/>
                </a:solidFill>
                <a:latin typeface="KBScaredStraight" panose="02000603000000000000" pitchFamily="2" charset="0"/>
                <a:ea typeface="KBScaredStraight" panose="02000603000000000000" pitchFamily="2" charset="0"/>
              </a:rPr>
              <a:t>11 million orphans</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No Cure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Scientists haven’t been able to find a vaccine or </a:t>
            </a:r>
            <a:r>
              <a:rPr lang="en-US" sz="1400" b="1" dirty="0">
                <a:solidFill>
                  <a:srgbClr val="FF0000"/>
                </a:solidFill>
                <a:latin typeface="KBScaredStraight" panose="02000603000000000000" pitchFamily="2" charset="0"/>
                <a:ea typeface="KBScaredStraight" panose="02000603000000000000" pitchFamily="2" charset="0"/>
              </a:rPr>
              <a:t>prevent the HIV infection</a:t>
            </a:r>
            <a:r>
              <a:rPr lang="en-US" sz="1400" dirty="0">
                <a:solidFill>
                  <a:sysClr val="windowText" lastClr="000000"/>
                </a:solidFill>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There </a:t>
            </a:r>
            <a:r>
              <a:rPr lang="en-US" sz="1400" dirty="0">
                <a:latin typeface="KBScaredStraight" panose="02000603000000000000" pitchFamily="2" charset="0"/>
                <a:ea typeface="KBScaredStraight" panose="02000603000000000000" pitchFamily="2" charset="0"/>
              </a:rPr>
              <a:t>are drugs that can </a:t>
            </a:r>
            <a:r>
              <a:rPr lang="en-US" sz="1400" b="1" dirty="0">
                <a:solidFill>
                  <a:srgbClr val="FF0000"/>
                </a:solidFill>
                <a:latin typeface="KBScaredStraight" panose="02000603000000000000" pitchFamily="2" charset="0"/>
                <a:ea typeface="KBScaredStraight" panose="02000603000000000000" pitchFamily="2" charset="0"/>
              </a:rPr>
              <a:t>slow down </a:t>
            </a:r>
            <a:r>
              <a:rPr lang="en-US" sz="1400" dirty="0">
                <a:latin typeface="KBScaredStraight" panose="02000603000000000000" pitchFamily="2" charset="0"/>
                <a:ea typeface="KBScaredStraight" panose="02000603000000000000" pitchFamily="2" charset="0"/>
              </a:rPr>
              <a:t>the progress of the disease called antiretroviral drugs (AVTs), but they are expensive and many patients can’t afford them</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Epidemic</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Poor healthcare systems, poverty, and lack of </a:t>
            </a:r>
            <a:r>
              <a:rPr lang="en-US" sz="1400" b="1" dirty="0">
                <a:solidFill>
                  <a:srgbClr val="FF0000"/>
                </a:solidFill>
                <a:latin typeface="KBScaredStraight" panose="02000603000000000000" pitchFamily="2" charset="0"/>
                <a:ea typeface="KBScaredStraight" panose="02000603000000000000" pitchFamily="2" charset="0"/>
              </a:rPr>
              <a:t>government organization</a:t>
            </a:r>
            <a:r>
              <a:rPr lang="en-US" sz="1400" dirty="0">
                <a:latin typeface="KBScaredStraight" panose="02000603000000000000" pitchFamily="2" charset="0"/>
                <a:ea typeface="KBScaredStraight" panose="02000603000000000000" pitchFamily="2" charset="0"/>
              </a:rPr>
              <a:t>, as well as ignorance about the disease and its causes and prevention, contribute to the number of AIDS cases.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situation has gotten even worse as a result of </a:t>
            </a:r>
            <a:r>
              <a:rPr lang="en-US" sz="1400" b="1" dirty="0">
                <a:solidFill>
                  <a:srgbClr val="FF0000"/>
                </a:solidFill>
                <a:latin typeface="KBScaredStraight" panose="02000603000000000000" pitchFamily="2" charset="0"/>
                <a:ea typeface="KBScaredStraight" panose="02000603000000000000" pitchFamily="2" charset="0"/>
              </a:rPr>
              <a:t>poverty</a:t>
            </a:r>
            <a:r>
              <a:rPr lang="en-US" sz="1400" dirty="0">
                <a:solidFill>
                  <a:sysClr val="windowText" lastClr="000000"/>
                </a:solidFill>
                <a:latin typeface="KBScaredStraight" panose="02000603000000000000" pitchFamily="2" charset="0"/>
                <a:ea typeface="KBScaredStraight" panose="02000603000000000000" pitchFamily="2" charset="0"/>
              </a:rPr>
              <a:t> and weak educational and </a:t>
            </a:r>
            <a:r>
              <a:rPr lang="en-US" sz="1400" b="1" dirty="0">
                <a:solidFill>
                  <a:srgbClr val="FF0000"/>
                </a:solidFill>
                <a:latin typeface="KBScaredStraight" panose="02000603000000000000" pitchFamily="2" charset="0"/>
                <a:ea typeface="KBScaredStraight" panose="02000603000000000000" pitchFamily="2" charset="0"/>
              </a:rPr>
              <a:t>public health services</a:t>
            </a:r>
            <a:r>
              <a:rPr lang="en-US" sz="1400" dirty="0">
                <a:solidFill>
                  <a:sysClr val="windowText" lastClr="000000"/>
                </a:solidFill>
                <a:latin typeface="KBScaredStraight" panose="02000603000000000000" pitchFamily="2" charset="0"/>
                <a:ea typeface="KBScaredStraight" panose="02000603000000000000" pitchFamily="2" charset="0"/>
              </a:rPr>
              <a:t>. </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epidemic now places a </a:t>
            </a:r>
            <a:r>
              <a:rPr lang="en-US" sz="1400" b="1" dirty="0">
                <a:solidFill>
                  <a:srgbClr val="FF0000"/>
                </a:solidFill>
                <a:latin typeface="KBScaredStraight" panose="02000603000000000000" pitchFamily="2" charset="0"/>
                <a:ea typeface="KBScaredStraight" panose="02000603000000000000" pitchFamily="2" charset="0"/>
              </a:rPr>
              <a:t>huge burden </a:t>
            </a:r>
            <a:r>
              <a:rPr lang="en-US" sz="1400" dirty="0">
                <a:solidFill>
                  <a:sysClr val="windowText" lastClr="000000"/>
                </a:solidFill>
                <a:latin typeface="KBScaredStraight" panose="02000603000000000000" pitchFamily="2" charset="0"/>
                <a:ea typeface="KBScaredStraight" panose="02000603000000000000" pitchFamily="2" charset="0"/>
              </a:rPr>
              <a:t>on the healthcare systems on countries that barely have enough resources to </a:t>
            </a:r>
            <a:r>
              <a:rPr lang="en-US" sz="1400" b="1" dirty="0">
                <a:solidFill>
                  <a:srgbClr val="FF0000"/>
                </a:solidFill>
                <a:latin typeface="KBScaredStraight" panose="02000603000000000000" pitchFamily="2" charset="0"/>
                <a:ea typeface="KBScaredStraight" panose="02000603000000000000" pitchFamily="2" charset="0"/>
              </a:rPr>
              <a:t>handle basic care</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Few </a:t>
            </a:r>
            <a:r>
              <a:rPr lang="en-US" sz="1400" dirty="0">
                <a:solidFill>
                  <a:sysClr val="windowText" lastClr="000000"/>
                </a:solidFill>
                <a:latin typeface="KBScaredStraight" panose="02000603000000000000" pitchFamily="2" charset="0"/>
                <a:ea typeface="KBScaredStraight" panose="02000603000000000000" pitchFamily="2" charset="0"/>
              </a:rPr>
              <a:t>African countries have the resources to </a:t>
            </a:r>
            <a:r>
              <a:rPr lang="en-US" sz="1400" b="1" dirty="0">
                <a:solidFill>
                  <a:srgbClr val="FF0000"/>
                </a:solidFill>
                <a:latin typeface="KBScaredStraight" panose="02000603000000000000" pitchFamily="2" charset="0"/>
                <a:ea typeface="KBScaredStraight" panose="02000603000000000000" pitchFamily="2" charset="0"/>
              </a:rPr>
              <a:t>treat AIDS patients</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AIDS has become an epidemic in Africa because the </a:t>
            </a:r>
            <a:r>
              <a:rPr lang="en-US" sz="1400" b="1" dirty="0">
                <a:solidFill>
                  <a:srgbClr val="FF0000"/>
                </a:solidFill>
                <a:latin typeface="KBScaredStraight" panose="02000603000000000000" pitchFamily="2" charset="0"/>
                <a:ea typeface="KBScaredStraight" panose="02000603000000000000" pitchFamily="2" charset="0"/>
              </a:rPr>
              <a:t>spread of the disease was overshadowed </a:t>
            </a:r>
            <a:r>
              <a:rPr lang="en-US" sz="1400" dirty="0">
                <a:solidFill>
                  <a:sysClr val="windowText" lastClr="000000"/>
                </a:solidFill>
                <a:latin typeface="KBScaredStraight" panose="02000603000000000000" pitchFamily="2" charset="0"/>
                <a:ea typeface="KBScaredStraight" panose="02000603000000000000" pitchFamily="2" charset="0"/>
              </a:rPr>
              <a:t>by the lack of stability in African governments.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A </a:t>
            </a:r>
            <a:r>
              <a:rPr lang="en-US" sz="1400" dirty="0">
                <a:latin typeface="KBScaredStraight" panose="02000603000000000000" pitchFamily="2" charset="0"/>
                <a:ea typeface="KBScaredStraight" panose="02000603000000000000" pitchFamily="2" charset="0"/>
              </a:rPr>
              <a:t>country’s government stability has a </a:t>
            </a:r>
            <a:r>
              <a:rPr lang="en-US" sz="1400" b="1" dirty="0">
                <a:solidFill>
                  <a:srgbClr val="FF0000"/>
                </a:solidFill>
                <a:latin typeface="KBScaredStraight" panose="02000603000000000000" pitchFamily="2" charset="0"/>
                <a:ea typeface="KBScaredStraight" panose="02000603000000000000" pitchFamily="2" charset="0"/>
              </a:rPr>
              <a:t>huge impact </a:t>
            </a:r>
            <a:r>
              <a:rPr lang="en-US" sz="1400" dirty="0">
                <a:latin typeface="KBScaredStraight" panose="02000603000000000000" pitchFamily="2" charset="0"/>
                <a:ea typeface="KBScaredStraight" panose="02000603000000000000" pitchFamily="2" charset="0"/>
              </a:rPr>
              <a:t>on the distribution of resources to combat AIDS.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South Africa</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AIDS took hold in South Africa just as </a:t>
            </a:r>
            <a:r>
              <a:rPr lang="en-US" sz="1400" b="1" dirty="0">
                <a:solidFill>
                  <a:srgbClr val="FF0000"/>
                </a:solidFill>
                <a:latin typeface="KBScaredStraight" panose="02000603000000000000" pitchFamily="2" charset="0"/>
                <a:ea typeface="KBScaredStraight" panose="02000603000000000000" pitchFamily="2" charset="0"/>
              </a:rPr>
              <a:t>Apartheid was ending </a:t>
            </a:r>
            <a:r>
              <a:rPr lang="en-US" sz="1400" dirty="0">
                <a:latin typeface="KBScaredStraight" panose="02000603000000000000" pitchFamily="2" charset="0"/>
                <a:ea typeface="KBScaredStraight" panose="02000603000000000000" pitchFamily="2" charset="0"/>
              </a:rPr>
              <a:t>and the country’s focus was on </a:t>
            </a:r>
            <a:r>
              <a:rPr lang="en-US" sz="1400" b="1" dirty="0">
                <a:solidFill>
                  <a:srgbClr val="FF0000"/>
                </a:solidFill>
                <a:latin typeface="KBScaredStraight" panose="02000603000000000000" pitchFamily="2" charset="0"/>
                <a:ea typeface="KBScaredStraight" panose="02000603000000000000" pitchFamily="2" charset="0"/>
              </a:rPr>
              <a:t>stabilizing the country </a:t>
            </a:r>
            <a:r>
              <a:rPr lang="en-US" sz="1400" dirty="0">
                <a:latin typeface="KBScaredStraight" panose="02000603000000000000" pitchFamily="2" charset="0"/>
                <a:ea typeface="KBScaredStraight" panose="02000603000000000000" pitchFamily="2" charset="0"/>
              </a:rPr>
              <a:t>during the early stages of the AIDS epidemic. </a:t>
            </a:r>
            <a:endParaRPr lang="en-US" sz="14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Zimbabwe</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Zimbabwe has one of the </a:t>
            </a:r>
            <a:r>
              <a:rPr lang="en-US" sz="1400" b="1" dirty="0">
                <a:solidFill>
                  <a:srgbClr val="FF0000"/>
                </a:solidFill>
                <a:latin typeface="KBScaredStraight" panose="02000603000000000000" pitchFamily="2" charset="0"/>
                <a:ea typeface="KBScaredStraight" panose="02000603000000000000" pitchFamily="2" charset="0"/>
              </a:rPr>
              <a:t>highest rates </a:t>
            </a:r>
            <a:r>
              <a:rPr lang="en-US" sz="1400" dirty="0">
                <a:latin typeface="KBScaredStraight" panose="02000603000000000000" pitchFamily="2" charset="0"/>
                <a:ea typeface="KBScaredStraight" panose="02000603000000000000" pitchFamily="2" charset="0"/>
              </a:rPr>
              <a:t>of HIV/AIDS in the world.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The </a:t>
            </a:r>
            <a:r>
              <a:rPr lang="en-US" sz="1400" dirty="0">
                <a:latin typeface="KBScaredStraight" panose="02000603000000000000" pitchFamily="2" charset="0"/>
                <a:ea typeface="KBScaredStraight" panose="02000603000000000000" pitchFamily="2" charset="0"/>
              </a:rPr>
              <a:t>country also has </a:t>
            </a:r>
            <a:r>
              <a:rPr lang="en-US" sz="1400" b="1" dirty="0">
                <a:solidFill>
                  <a:srgbClr val="FF0000"/>
                </a:solidFill>
                <a:latin typeface="KBScaredStraight" panose="02000603000000000000" pitchFamily="2" charset="0"/>
                <a:ea typeface="KBScaredStraight" panose="02000603000000000000" pitchFamily="2" charset="0"/>
              </a:rPr>
              <a:t>government corruption, civil unrest, and a suspicion of outside </a:t>
            </a:r>
            <a:r>
              <a:rPr lang="en-US" sz="1400" b="1" dirty="0" smtClean="0">
                <a:solidFill>
                  <a:srgbClr val="FF0000"/>
                </a:solidFill>
                <a:latin typeface="KBScaredStraight" panose="02000603000000000000" pitchFamily="2" charset="0"/>
                <a:ea typeface="KBScaredStraight" panose="02000603000000000000" pitchFamily="2" charset="0"/>
              </a:rPr>
              <a:t>help</a:t>
            </a:r>
            <a:r>
              <a:rPr lang="en-US" sz="1400" dirty="0" smtClean="0">
                <a:latin typeface="KBScaredStraight" panose="02000603000000000000" pitchFamily="2" charset="0"/>
                <a:ea typeface="KBScaredStraight" panose="02000603000000000000" pitchFamily="2" charset="0"/>
              </a:rPr>
              <a:t> —</a:t>
            </a:r>
            <a:r>
              <a:rPr lang="en-US" sz="1400" dirty="0">
                <a:latin typeface="KBScaredStraight" panose="02000603000000000000" pitchFamily="2" charset="0"/>
                <a:ea typeface="KBScaredStraight" panose="02000603000000000000" pitchFamily="2" charset="0"/>
              </a:rPr>
              <a:t>which has made the situation worse.  </a:t>
            </a:r>
            <a:endParaRPr lang="en-US" sz="1400" dirty="0" smtClean="0">
              <a:latin typeface="KBScaredStraight" panose="02000603000000000000" pitchFamily="2" charset="0"/>
              <a:ea typeface="KBScaredStraight" panose="02000603000000000000" pitchFamily="2" charset="0"/>
            </a:endParaRPr>
          </a:p>
          <a:p>
            <a:endParaRPr lang="en-US" sz="14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p>
          <a:p>
            <a:endParaRPr lang="en-US" sz="1200" dirty="0"/>
          </a:p>
          <a:p>
            <a:endParaRPr lang="en-US" sz="1200" dirty="0"/>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4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0" lvl="1"/>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10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069199" y="2815406"/>
            <a:ext cx="6790963" cy="1200329"/>
          </a:xfrm>
          <a:prstGeom prst="rect">
            <a:avLst/>
          </a:prstGeom>
          <a:noFill/>
        </p:spPr>
        <p:txBody>
          <a:bodyPr wrap="none" lIns="91440" tIns="45720" rIns="91440" bIns="45720">
            <a:spAutoFit/>
          </a:bodyPr>
          <a:lstStyle/>
          <a:p>
            <a:pPr algn="ctr"/>
            <a:r>
              <a:rPr lang="en-US" sz="3600" b="1"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AIDS &amp; Famine</a:t>
            </a:r>
            <a:r>
              <a:rPr lang="en-US" sz="3600" b="1" cap="none" spc="0" dirty="0" smtClean="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CLOZE Notes</a:t>
            </a:r>
          </a:p>
          <a:p>
            <a:pPr algn="ctr"/>
            <a:r>
              <a:rPr lang="en-US" sz="3600" b="1"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3600" b="1" cap="none" spc="0" dirty="0" smtClean="0">
              <a:ln w="3810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667488" y="-2770739"/>
            <a:ext cx="6400800" cy="12372618"/>
          </a:xfrm>
          <a:prstGeom prst="rect">
            <a:avLst/>
          </a:prstGeom>
          <a:noFill/>
        </p:spPr>
        <p:txBody>
          <a:bodyPr wrap="square" rtlCol="0">
            <a:spAutoFit/>
          </a:bodyPr>
          <a:lstStyle/>
          <a:p>
            <a:r>
              <a:rPr lang="en-US" sz="1400" b="1" dirty="0" smtClean="0">
                <a:latin typeface="KBScaredStraight" panose="02000603000000000000" pitchFamily="2" charset="0"/>
                <a:ea typeface="KBScaredStraight" panose="02000603000000000000" pitchFamily="2" charset="0"/>
              </a:rPr>
              <a:t>Nigeria</a:t>
            </a:r>
            <a:endParaRPr lang="en-US" sz="1400" b="1" dirty="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In the 1990s, Nigeria’s government began to make AIDS a priority and began to focus on </a:t>
            </a:r>
            <a:r>
              <a:rPr lang="en-US" sz="1400" b="1" dirty="0">
                <a:solidFill>
                  <a:srgbClr val="FF0000"/>
                </a:solidFill>
                <a:latin typeface="KBScaredStraight" panose="02000603000000000000" pitchFamily="2" charset="0"/>
                <a:ea typeface="KBScaredStraight" panose="02000603000000000000" pitchFamily="2" charset="0"/>
              </a:rPr>
              <a:t>prevention, treatment and care</a:t>
            </a:r>
            <a:r>
              <a:rPr lang="en-US" sz="1400" dirty="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BScaredStraight" panose="02000603000000000000" pitchFamily="2" charset="0"/>
                <a:ea typeface="KBScaredStraight" panose="02000603000000000000" pitchFamily="2" charset="0"/>
              </a:rPr>
              <a:t>The nation still struggles, but the government is trying to </a:t>
            </a:r>
            <a:r>
              <a:rPr lang="en-US" sz="1400" b="1" dirty="0">
                <a:solidFill>
                  <a:srgbClr val="FF0000"/>
                </a:solidFill>
                <a:latin typeface="KBScaredStraight" panose="02000603000000000000" pitchFamily="2" charset="0"/>
                <a:ea typeface="KBScaredStraight" panose="02000603000000000000" pitchFamily="2" charset="0"/>
              </a:rPr>
              <a:t>educate its citizens </a:t>
            </a:r>
            <a:r>
              <a:rPr lang="en-US" sz="1400" dirty="0">
                <a:latin typeface="KBScaredStraight" panose="02000603000000000000" pitchFamily="2" charset="0"/>
                <a:ea typeface="KBScaredStraight" panose="02000603000000000000" pitchFamily="2" charset="0"/>
              </a:rPr>
              <a:t>about prevention. </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Botswana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 has maintained a </a:t>
            </a:r>
            <a:r>
              <a:rPr lang="en-US" sz="1400" b="1" dirty="0">
                <a:solidFill>
                  <a:srgbClr val="FF0000"/>
                </a:solidFill>
                <a:latin typeface="KBScaredStraight" panose="02000603000000000000" pitchFamily="2" charset="0"/>
                <a:ea typeface="KBScaredStraight" panose="02000603000000000000" pitchFamily="2" charset="0"/>
              </a:rPr>
              <a:t>stable democratic government </a:t>
            </a:r>
            <a:r>
              <a:rPr lang="en-US" sz="1400" dirty="0">
                <a:solidFill>
                  <a:sysClr val="windowText" lastClr="000000"/>
                </a:solidFill>
                <a:latin typeface="KBScaredStraight" panose="02000603000000000000" pitchFamily="2" charset="0"/>
                <a:ea typeface="KBScaredStraight" panose="02000603000000000000" pitchFamily="2" charset="0"/>
              </a:rPr>
              <a:t>since the country gained independence in 1966.</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As a result, Botswana has the </a:t>
            </a:r>
            <a:r>
              <a:rPr lang="en-US" sz="1400" b="1" dirty="0">
                <a:solidFill>
                  <a:srgbClr val="FF0000"/>
                </a:solidFill>
                <a:latin typeface="KBScaredStraight" panose="02000603000000000000" pitchFamily="2" charset="0"/>
                <a:ea typeface="KBScaredStraight" panose="02000603000000000000" pitchFamily="2" charset="0"/>
              </a:rPr>
              <a:t>resources to help </a:t>
            </a:r>
            <a:r>
              <a:rPr lang="en-US" sz="1400" dirty="0">
                <a:solidFill>
                  <a:sysClr val="windowText" lastClr="000000"/>
                </a:solidFill>
                <a:latin typeface="KBScaredStraight" panose="02000603000000000000" pitchFamily="2" charset="0"/>
                <a:ea typeface="KBScaredStraight" panose="02000603000000000000" pitchFamily="2" charset="0"/>
              </a:rPr>
              <a:t>treat AIDS patients.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Botswana’s government has provided </a:t>
            </a:r>
            <a:r>
              <a:rPr lang="en-US" sz="1400" b="1" dirty="0">
                <a:solidFill>
                  <a:srgbClr val="FF0000"/>
                </a:solidFill>
                <a:latin typeface="KBScaredStraight" panose="02000603000000000000" pitchFamily="2" charset="0"/>
                <a:ea typeface="KBScaredStraight" panose="02000603000000000000" pitchFamily="2" charset="0"/>
              </a:rPr>
              <a:t>education and prevention training </a:t>
            </a:r>
            <a:r>
              <a:rPr lang="en-US" sz="1400" dirty="0">
                <a:solidFill>
                  <a:sysClr val="windowText" lastClr="000000"/>
                </a:solidFill>
                <a:latin typeface="KBScaredStraight" panose="02000603000000000000" pitchFamily="2" charset="0"/>
                <a:ea typeface="KBScaredStraight" panose="02000603000000000000" pitchFamily="2" charset="0"/>
              </a:rPr>
              <a:t>for its citizens.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was also the first country to offer the necessary drug therapy for </a:t>
            </a:r>
            <a:r>
              <a:rPr lang="en-US" sz="1400" b="1" dirty="0">
                <a:solidFill>
                  <a:srgbClr val="FF0000"/>
                </a:solidFill>
                <a:latin typeface="KBScaredStraight" panose="02000603000000000000" pitchFamily="2" charset="0"/>
                <a:ea typeface="KBScaredStraight" panose="02000603000000000000" pitchFamily="2" charset="0"/>
              </a:rPr>
              <a:t>free to infected people.</a:t>
            </a:r>
          </a:p>
          <a:p>
            <a:endParaRPr lang="en-US" sz="1400" b="1" dirty="0" smtClean="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Famine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Along with AIDS, </a:t>
            </a:r>
            <a:r>
              <a:rPr lang="en-US" sz="1400" b="1" dirty="0">
                <a:solidFill>
                  <a:srgbClr val="FF0000"/>
                </a:solidFill>
                <a:latin typeface="KBScaredStraight" panose="02000603000000000000" pitchFamily="2" charset="0"/>
                <a:ea typeface="KBScaredStraight" panose="02000603000000000000" pitchFamily="2" charset="0"/>
              </a:rPr>
              <a:t>famine</a:t>
            </a:r>
            <a:r>
              <a:rPr lang="en-US" sz="1400" dirty="0">
                <a:solidFill>
                  <a:sysClr val="windowText" lastClr="000000"/>
                </a:solidFill>
                <a:latin typeface="KBScaredStraight" panose="02000603000000000000" pitchFamily="2" charset="0"/>
                <a:ea typeface="KBScaredStraight" panose="02000603000000000000" pitchFamily="2" charset="0"/>
              </a:rPr>
              <a:t> is one of Africa’s biggest problems.</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Famine </a:t>
            </a:r>
            <a:r>
              <a:rPr lang="en-US" sz="1400" dirty="0">
                <a:latin typeface="KBScaredStraight" panose="02000603000000000000" pitchFamily="2" charset="0"/>
                <a:ea typeface="KBScaredStraight" panose="02000603000000000000" pitchFamily="2" charset="0"/>
              </a:rPr>
              <a:t>occurs when a region does not have </a:t>
            </a:r>
            <a:r>
              <a:rPr lang="en-US" sz="1400" b="1" dirty="0">
                <a:solidFill>
                  <a:srgbClr val="FF0000"/>
                </a:solidFill>
                <a:latin typeface="KBScaredStraight" panose="02000603000000000000" pitchFamily="2" charset="0"/>
                <a:ea typeface="KBScaredStraight" panose="02000603000000000000" pitchFamily="2" charset="0"/>
              </a:rPr>
              <a:t>enough food </a:t>
            </a:r>
            <a:r>
              <a:rPr lang="en-US" sz="1400" dirty="0">
                <a:latin typeface="KBScaredStraight" panose="02000603000000000000" pitchFamily="2" charset="0"/>
                <a:ea typeface="KBScaredStraight" panose="02000603000000000000" pitchFamily="2" charset="0"/>
              </a:rPr>
              <a:t>for a long period of time. </a:t>
            </a:r>
          </a:p>
          <a:p>
            <a:pPr marL="171450" indent="-171450">
              <a:buFont typeface="Arial" panose="020B0604020202020204" pitchFamily="34" charset="0"/>
              <a:buChar char="•"/>
            </a:pPr>
            <a:r>
              <a:rPr lang="en-US" sz="1400" dirty="0" smtClean="0">
                <a:latin typeface="KBScaredStraight" panose="02000603000000000000" pitchFamily="2" charset="0"/>
                <a:ea typeface="KBScaredStraight" panose="02000603000000000000" pitchFamily="2" charset="0"/>
              </a:rPr>
              <a:t>People </a:t>
            </a:r>
            <a:r>
              <a:rPr lang="en-US" sz="1400" dirty="0">
                <a:latin typeface="KBScaredStraight" panose="02000603000000000000" pitchFamily="2" charset="0"/>
                <a:ea typeface="KBScaredStraight" panose="02000603000000000000" pitchFamily="2" charset="0"/>
              </a:rPr>
              <a:t>who are starving can die from </a:t>
            </a:r>
            <a:r>
              <a:rPr lang="en-US" sz="1400" b="1" dirty="0">
                <a:solidFill>
                  <a:srgbClr val="FF0000"/>
                </a:solidFill>
                <a:latin typeface="KBScaredStraight" panose="02000603000000000000" pitchFamily="2" charset="0"/>
                <a:ea typeface="KBScaredStraight" panose="02000603000000000000" pitchFamily="2" charset="0"/>
              </a:rPr>
              <a:t>malnutrition</a:t>
            </a:r>
            <a:r>
              <a:rPr lang="en-US" sz="1400" dirty="0" smtClean="0">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r>
              <a:rPr lang="en-US" sz="1400" b="1" dirty="0" smtClean="0">
                <a:latin typeface="KBScaredStraight" panose="02000603000000000000" pitchFamily="2" charset="0"/>
                <a:ea typeface="KBScaredStraight" panose="02000603000000000000" pitchFamily="2" charset="0"/>
              </a:rPr>
              <a:t>Climate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Many African countries face </a:t>
            </a:r>
            <a:r>
              <a:rPr lang="en-US" sz="1400" b="1" dirty="0">
                <a:solidFill>
                  <a:srgbClr val="FF0000"/>
                </a:solidFill>
                <a:latin typeface="KBScaredStraight" panose="02000603000000000000" pitchFamily="2" charset="0"/>
                <a:ea typeface="KBScaredStraight" panose="02000603000000000000" pitchFamily="2" charset="0"/>
              </a:rPr>
              <a:t>drought</a:t>
            </a:r>
            <a:r>
              <a:rPr lang="en-US" sz="1400" dirty="0">
                <a:solidFill>
                  <a:sysClr val="windowText" lastClr="000000"/>
                </a:solidFill>
                <a:latin typeface="KBScaredStraight" panose="02000603000000000000" pitchFamily="2" charset="0"/>
                <a:ea typeface="KBScaredStraight" panose="02000603000000000000" pitchFamily="2" charset="0"/>
              </a:rPr>
              <a:t> because of climate changes.</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Repeated </a:t>
            </a:r>
            <a:r>
              <a:rPr lang="en-US" sz="1400" dirty="0">
                <a:solidFill>
                  <a:sysClr val="windowText" lastClr="000000"/>
                </a:solidFill>
                <a:latin typeface="KBScaredStraight" panose="02000603000000000000" pitchFamily="2" charset="0"/>
                <a:ea typeface="KBScaredStraight" panose="02000603000000000000" pitchFamily="2" charset="0"/>
              </a:rPr>
              <a:t>drought has plagued Africa since the </a:t>
            </a:r>
            <a:r>
              <a:rPr lang="en-US" sz="1400" b="1" dirty="0">
                <a:solidFill>
                  <a:srgbClr val="FF0000"/>
                </a:solidFill>
                <a:latin typeface="KBScaredStraight" panose="02000603000000000000" pitchFamily="2" charset="0"/>
                <a:ea typeface="KBScaredStraight" panose="02000603000000000000" pitchFamily="2" charset="0"/>
              </a:rPr>
              <a:t>1970s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Soil </a:t>
            </a:r>
            <a:r>
              <a:rPr lang="en-US" sz="1400" dirty="0">
                <a:solidFill>
                  <a:sysClr val="windowText" lastClr="000000"/>
                </a:solidFill>
                <a:latin typeface="KBScaredStraight" panose="02000603000000000000" pitchFamily="2" charset="0"/>
                <a:ea typeface="KBScaredStraight" panose="02000603000000000000" pitchFamily="2" charset="0"/>
              </a:rPr>
              <a:t>infertility and erosion have decreased the </a:t>
            </a:r>
            <a:r>
              <a:rPr lang="en-US" sz="1400" b="1" dirty="0">
                <a:solidFill>
                  <a:srgbClr val="FF0000"/>
                </a:solidFill>
                <a:latin typeface="KBScaredStraight" panose="02000603000000000000" pitchFamily="2" charset="0"/>
                <a:ea typeface="KBScaredStraight" panose="02000603000000000000" pitchFamily="2" charset="0"/>
              </a:rPr>
              <a:t>amount of crops grown</a:t>
            </a:r>
            <a:r>
              <a:rPr lang="en-US" sz="1400" dirty="0" smtClean="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smtClean="0">
                <a:solidFill>
                  <a:sysClr val="windowText" lastClr="000000"/>
                </a:solidFill>
                <a:latin typeface="KBScaredStraight" panose="02000603000000000000" pitchFamily="2" charset="0"/>
                <a:ea typeface="KBScaredStraight" panose="02000603000000000000" pitchFamily="2" charset="0"/>
              </a:rPr>
              <a:t>Government Stability</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The </a:t>
            </a:r>
            <a:r>
              <a:rPr lang="en-US" sz="1400" dirty="0">
                <a:solidFill>
                  <a:sysClr val="windowText" lastClr="000000"/>
                </a:solidFill>
                <a:latin typeface="KBScaredStraight" panose="02000603000000000000" pitchFamily="2" charset="0"/>
                <a:ea typeface="KBScaredStraight" panose="02000603000000000000" pitchFamily="2" charset="0"/>
              </a:rPr>
              <a:t>stability of a country’s government directly impacts the country’s ability to </a:t>
            </a:r>
            <a:r>
              <a:rPr lang="en-US" sz="1400" b="1" dirty="0">
                <a:solidFill>
                  <a:srgbClr val="FF0000"/>
                </a:solidFill>
                <a:latin typeface="KBScaredStraight" panose="02000603000000000000" pitchFamily="2" charset="0"/>
                <a:ea typeface="KBScaredStraight" panose="02000603000000000000" pitchFamily="2" charset="0"/>
              </a:rPr>
              <a:t>provide enough food </a:t>
            </a:r>
            <a:r>
              <a:rPr lang="en-US" sz="1400" dirty="0">
                <a:solidFill>
                  <a:sysClr val="windowText" lastClr="000000"/>
                </a:solidFill>
                <a:latin typeface="KBScaredStraight" panose="02000603000000000000" pitchFamily="2" charset="0"/>
                <a:ea typeface="KBScaredStraight" panose="02000603000000000000" pitchFamily="2" charset="0"/>
              </a:rPr>
              <a:t>to prevent famine.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Civil </a:t>
            </a:r>
            <a:r>
              <a:rPr lang="en-US" sz="1400" dirty="0">
                <a:solidFill>
                  <a:sysClr val="windowText" lastClr="000000"/>
                </a:solidFill>
                <a:latin typeface="KBScaredStraight" panose="02000603000000000000" pitchFamily="2" charset="0"/>
                <a:ea typeface="KBScaredStraight" panose="02000603000000000000" pitchFamily="2" charset="0"/>
              </a:rPr>
              <a:t>wars </a:t>
            </a:r>
            <a:r>
              <a:rPr lang="en-US" sz="1400" b="1" dirty="0">
                <a:solidFill>
                  <a:sysClr val="windowText" lastClr="000000"/>
                </a:solidFill>
                <a:latin typeface="KBScaredStraight" panose="02000603000000000000" pitchFamily="2" charset="0"/>
                <a:ea typeface="KBScaredStraight" panose="02000603000000000000" pitchFamily="2" charset="0"/>
              </a:rPr>
              <a:t>interrupt daily life </a:t>
            </a:r>
            <a:r>
              <a:rPr lang="en-US" sz="1400" dirty="0">
                <a:solidFill>
                  <a:sysClr val="windowText" lastClr="000000"/>
                </a:solidFill>
                <a:latin typeface="KBScaredStraight" panose="02000603000000000000" pitchFamily="2" charset="0"/>
                <a:ea typeface="KBScaredStraight" panose="02000603000000000000" pitchFamily="2" charset="0"/>
              </a:rPr>
              <a:t>for most people, including farmers, which causes </a:t>
            </a:r>
            <a:r>
              <a:rPr lang="en-US" sz="1400" b="1" dirty="0">
                <a:solidFill>
                  <a:srgbClr val="FF0000"/>
                </a:solidFill>
                <a:latin typeface="KBScaredStraight" panose="02000603000000000000" pitchFamily="2" charset="0"/>
                <a:ea typeface="KBScaredStraight" panose="02000603000000000000" pitchFamily="2" charset="0"/>
              </a:rPr>
              <a:t>food shortages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Some </a:t>
            </a:r>
            <a:r>
              <a:rPr lang="en-US" sz="1400" dirty="0">
                <a:solidFill>
                  <a:sysClr val="windowText" lastClr="000000"/>
                </a:solidFill>
                <a:latin typeface="KBScaredStraight" panose="02000603000000000000" pitchFamily="2" charset="0"/>
                <a:ea typeface="KBScaredStraight" panose="02000603000000000000" pitchFamily="2" charset="0"/>
              </a:rPr>
              <a:t>governments have </a:t>
            </a:r>
            <a:r>
              <a:rPr lang="en-US" sz="1400" b="1" dirty="0">
                <a:solidFill>
                  <a:srgbClr val="FF0000"/>
                </a:solidFill>
                <a:latin typeface="KBScaredStraight" panose="02000603000000000000" pitchFamily="2" charset="0"/>
                <a:ea typeface="KBScaredStraight" panose="02000603000000000000" pitchFamily="2" charset="0"/>
              </a:rPr>
              <a:t>built armies </a:t>
            </a:r>
            <a:r>
              <a:rPr lang="en-US" sz="1400" dirty="0">
                <a:solidFill>
                  <a:sysClr val="windowText" lastClr="000000"/>
                </a:solidFill>
                <a:latin typeface="KBScaredStraight" panose="02000603000000000000" pitchFamily="2" charset="0"/>
                <a:ea typeface="KBScaredStraight" panose="02000603000000000000" pitchFamily="2" charset="0"/>
              </a:rPr>
              <a:t>instead of </a:t>
            </a:r>
            <a:r>
              <a:rPr lang="en-US" sz="1400" b="1" dirty="0">
                <a:solidFill>
                  <a:srgbClr val="FF0000"/>
                </a:solidFill>
                <a:latin typeface="KBScaredStraight" panose="02000603000000000000" pitchFamily="2" charset="0"/>
                <a:ea typeface="KBScaredStraight" panose="02000603000000000000" pitchFamily="2" charset="0"/>
              </a:rPr>
              <a:t>investing in food </a:t>
            </a:r>
            <a:r>
              <a:rPr lang="en-US" sz="1400" dirty="0">
                <a:solidFill>
                  <a:sysClr val="windowText" lastClr="000000"/>
                </a:solidFill>
                <a:latin typeface="KBScaredStraight" panose="02000603000000000000" pitchFamily="2" charset="0"/>
                <a:ea typeface="KBScaredStraight" panose="02000603000000000000" pitchFamily="2" charset="0"/>
              </a:rPr>
              <a:t>for their people.</a:t>
            </a:r>
          </a:p>
          <a:p>
            <a:pPr marL="171450" indent="-171450">
              <a:buFont typeface="Arial" panose="020B0604020202020204" pitchFamily="34" charset="0"/>
              <a:buChar char="•"/>
            </a:pPr>
            <a:r>
              <a:rPr lang="en-US" sz="1400" dirty="0" smtClean="0">
                <a:solidFill>
                  <a:sysClr val="windowText" lastClr="000000"/>
                </a:solidFill>
                <a:latin typeface="KBScaredStraight" panose="02000603000000000000" pitchFamily="2" charset="0"/>
                <a:ea typeface="KBScaredStraight" panose="02000603000000000000" pitchFamily="2" charset="0"/>
              </a:rPr>
              <a:t>Other </a:t>
            </a:r>
            <a:r>
              <a:rPr lang="en-US" sz="1400" dirty="0">
                <a:solidFill>
                  <a:sysClr val="windowText" lastClr="000000"/>
                </a:solidFill>
                <a:latin typeface="KBScaredStraight" panose="02000603000000000000" pitchFamily="2" charset="0"/>
                <a:ea typeface="KBScaredStraight" panose="02000603000000000000" pitchFamily="2" charset="0"/>
              </a:rPr>
              <a:t>governments have used </a:t>
            </a:r>
            <a:r>
              <a:rPr lang="en-US" sz="1400" b="1" dirty="0">
                <a:solidFill>
                  <a:srgbClr val="FF0000"/>
                </a:solidFill>
                <a:latin typeface="KBScaredStraight" panose="02000603000000000000" pitchFamily="2" charset="0"/>
                <a:ea typeface="KBScaredStraight" panose="02000603000000000000" pitchFamily="2" charset="0"/>
              </a:rPr>
              <a:t>food as a weapon </a:t>
            </a:r>
            <a:r>
              <a:rPr lang="en-US" sz="1400" dirty="0">
                <a:solidFill>
                  <a:sysClr val="windowText" lastClr="000000"/>
                </a:solidFill>
                <a:latin typeface="KBScaredStraight" panose="02000603000000000000" pitchFamily="2" charset="0"/>
                <a:ea typeface="KBScaredStraight" panose="02000603000000000000" pitchFamily="2" charset="0"/>
              </a:rPr>
              <a:t>by denying food shipments to political enemies</a:t>
            </a:r>
            <a:r>
              <a:rPr lang="en-US" sz="1200" dirty="0">
                <a:solidFill>
                  <a:sysClr val="windowText" lastClr="000000"/>
                </a:solidFill>
                <a:latin typeface="KBScaredStraight" panose="02000603000000000000" pitchFamily="2" charset="0"/>
                <a:ea typeface="KBScaredStraight" panose="02000603000000000000" pitchFamily="2" charset="0"/>
              </a:rPr>
              <a:t>.</a:t>
            </a:r>
          </a:p>
          <a:p>
            <a:endParaRPr lang="en-US" sz="1200" dirty="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endParaRPr lang="en-US" sz="1200" dirty="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endParaRPr lang="en-US" sz="1200" b="1" dirty="0" smtClean="0">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0" lvl="1"/>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lvl="1"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pPr marL="171450" indent="-171450">
              <a:buFont typeface="Arial" panose="020B0604020202020204" pitchFamily="34" charset="0"/>
              <a:buChar char="•"/>
            </a:pPr>
            <a:endParaRPr lang="en-US" sz="1200" dirty="0" smtClean="0">
              <a:solidFill>
                <a:sysClr val="windowText" lastClr="000000"/>
              </a:solidFill>
              <a:latin typeface="KBScaredStraight" panose="02000603000000000000" pitchFamily="2" charset="0"/>
              <a:ea typeface="KBScaredStraight" panose="02000603000000000000" pitchFamily="2" charset="0"/>
            </a:endParaRPr>
          </a:p>
          <a:p>
            <a:endParaRPr lang="en-US" dirty="0" smtClean="0">
              <a:latin typeface="KBScaredStraight" panose="02000603000000000000" pitchFamily="2" charset="0"/>
              <a:ea typeface="KBScaredStraight" panose="02000603000000000000" pitchFamily="2" charset="0"/>
            </a:endParaRP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31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65476"/>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2438398" y="-228600"/>
            <a:ext cx="7315200" cy="7315200"/>
          </a:xfrm>
          <a:prstGeom prst="ellipse">
            <a:avLst/>
          </a:prstGeom>
          <a:solidFill>
            <a:srgbClr val="CF131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13664" y="2616265"/>
            <a:ext cx="9756902" cy="1631216"/>
          </a:xfrm>
          <a:prstGeom prst="rect">
            <a:avLst/>
          </a:prstGeom>
          <a:noFill/>
        </p:spPr>
        <p:txBody>
          <a:bodyPr wrap="none" lIns="91440" tIns="45720" rIns="91440" bIns="45720">
            <a:spAutoFit/>
          </a:bodyPr>
          <a:lstStyle/>
          <a:p>
            <a:pPr algn="ctr"/>
            <a:r>
              <a:rPr lang="en-US" sz="10000" b="1" cap="none" spc="0" dirty="0" smtClean="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Aids &amp; Famine</a:t>
            </a:r>
            <a:endParaRPr lang="en-US" sz="10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10381" y="4191980"/>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Across Africa</a:t>
            </a:r>
            <a:endParaRPr lang="en-US" sz="8000" dirty="0">
              <a:solidFill>
                <a:sysClr val="windowText" lastClr="000000"/>
              </a:solidFill>
              <a:latin typeface="KG Eyes Wide Open" panose="02000506000000020004"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
        <p:nvSpPr>
          <p:cNvPr id="13" name="TextBox 12"/>
          <p:cNvSpPr txBox="1"/>
          <p:nvPr/>
        </p:nvSpPr>
        <p:spPr>
          <a:xfrm>
            <a:off x="718853" y="1405461"/>
            <a:ext cx="10686197" cy="1323439"/>
          </a:xfrm>
          <a:prstGeom prst="rect">
            <a:avLst/>
          </a:prstGeom>
          <a:noFill/>
        </p:spPr>
        <p:txBody>
          <a:bodyPr wrap="square" rtlCol="0">
            <a:spAutoFit/>
          </a:bodyPr>
          <a:lstStyle/>
          <a:p>
            <a:pPr algn="ctr"/>
            <a:r>
              <a:rPr lang="en-US" sz="8000" dirty="0" smtClean="0">
                <a:solidFill>
                  <a:sysClr val="windowText" lastClr="000000"/>
                </a:solidFill>
                <a:latin typeface="KG Eyes Wide Open" panose="02000506000000020004" pitchFamily="2" charset="0"/>
              </a:rPr>
              <a:t>Combating</a:t>
            </a:r>
            <a:endParaRPr lang="en-US" sz="8000" dirty="0">
              <a:solidFill>
                <a:sysClr val="windowText" lastClr="000000"/>
              </a:solidFill>
              <a:latin typeface="KG Eyes Wide Open" panose="02000506000000020004"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9912">
            <a:off x="510484" y="180842"/>
            <a:ext cx="1834533" cy="2743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999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C11C2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94DA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04191" y="36185"/>
            <a:ext cx="317587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rPr>
              <a:t>AIDS</a:t>
            </a:r>
            <a:endParaRPr lang="en-US" sz="9600" b="1" cap="none" spc="0" dirty="0">
              <a:ln w="38100">
                <a:solidFill>
                  <a:sysClr val="windowText" lastClr="000000"/>
                </a:solidFill>
                <a:prstDash val="solid"/>
              </a:ln>
              <a:solidFill>
                <a:srgbClr val="FFFFFF"/>
              </a:solidFill>
              <a:effectLst>
                <a:glow rad="101600">
                  <a:srgbClr val="C11C2C"/>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93866"/>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Acquired </a:t>
            </a:r>
            <a:r>
              <a:rPr lang="en-US" sz="3200" dirty="0">
                <a:latin typeface="KBScaredStraight" panose="02000603000000000000" pitchFamily="2" charset="0"/>
                <a:ea typeface="KBScaredStraight" panose="02000603000000000000" pitchFamily="2" charset="0"/>
              </a:rPr>
              <a:t>Immunodeficiency </a:t>
            </a:r>
            <a:r>
              <a:rPr lang="en-US" sz="3200" dirty="0" smtClean="0">
                <a:latin typeface="KBScaredStraight" panose="02000603000000000000" pitchFamily="2" charset="0"/>
                <a:ea typeface="KBScaredStraight" panose="02000603000000000000" pitchFamily="2" charset="0"/>
              </a:rPr>
              <a:t>Syndrome (AIDS) is a </a:t>
            </a:r>
            <a:r>
              <a:rPr lang="en-US" sz="3200" dirty="0">
                <a:latin typeface="KBScaredStraight" panose="02000603000000000000" pitchFamily="2" charset="0"/>
                <a:ea typeface="KBScaredStraight" panose="02000603000000000000" pitchFamily="2" charset="0"/>
              </a:rPr>
              <a:t>d</a:t>
            </a:r>
            <a:r>
              <a:rPr lang="en-US" sz="3200" dirty="0" smtClean="0">
                <a:latin typeface="KBScaredStraight" panose="02000603000000000000" pitchFamily="2" charset="0"/>
                <a:ea typeface="KBScaredStraight" panose="02000603000000000000" pitchFamily="2" charset="0"/>
              </a:rPr>
              <a:t>isease </a:t>
            </a:r>
            <a:r>
              <a:rPr lang="en-US" sz="3200" dirty="0">
                <a:latin typeface="KBScaredStraight" panose="02000603000000000000" pitchFamily="2" charset="0"/>
                <a:ea typeface="KBScaredStraight" panose="02000603000000000000" pitchFamily="2" charset="0"/>
              </a:rPr>
              <a:t>that is spread through blood and other </a:t>
            </a:r>
            <a:r>
              <a:rPr lang="en-US" sz="3200" dirty="0" smtClean="0">
                <a:latin typeface="KBScaredStraight" panose="02000603000000000000" pitchFamily="2" charset="0"/>
                <a:ea typeface="KBScaredStraight" panose="02000603000000000000" pitchFamily="2" charset="0"/>
              </a:rPr>
              <a:t>bodily fluids.</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attacks and destroys </a:t>
            </a:r>
            <a:r>
              <a:rPr lang="en-US" sz="3200" dirty="0">
                <a:latin typeface="KBScaredStraight" panose="02000603000000000000" pitchFamily="2" charset="0"/>
                <a:ea typeface="KBScaredStraight" panose="02000603000000000000" pitchFamily="2" charset="0"/>
              </a:rPr>
              <a:t>the immune </a:t>
            </a:r>
            <a:r>
              <a:rPr lang="en-US" sz="3200" dirty="0" smtClean="0">
                <a:latin typeface="KBScaredStraight" panose="02000603000000000000" pitchFamily="2" charset="0"/>
                <a:ea typeface="KBScaredStraight" panose="02000603000000000000" pitchFamily="2" charset="0"/>
              </a:rPr>
              <a:t>system, leaving the </a:t>
            </a:r>
            <a:r>
              <a:rPr lang="en-US" sz="3200" dirty="0">
                <a:latin typeface="KBScaredStraight" panose="02000603000000000000" pitchFamily="2" charset="0"/>
                <a:ea typeface="KBScaredStraight" panose="02000603000000000000" pitchFamily="2" charset="0"/>
              </a:rPr>
              <a:t>victim unable to fight off </a:t>
            </a:r>
            <a:r>
              <a:rPr lang="en-US" sz="3200" dirty="0" smtClean="0">
                <a:latin typeface="KBScaredStraight" panose="02000603000000000000" pitchFamily="2" charset="0"/>
                <a:ea typeface="KBScaredStraight" panose="02000603000000000000" pitchFamily="2" charset="0"/>
              </a:rPr>
              <a:t>infections</a:t>
            </a:r>
            <a:r>
              <a:rPr lang="en-US" sz="3600" dirty="0" smtClean="0"/>
              <a:t>.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Today, 34 million people worldwide are living with HIV/AIDS, and two-thirds of those people are in sub-Saharan Africa.</a:t>
            </a:r>
          </a:p>
          <a:p>
            <a:pPr marL="571500" indent="-571500">
              <a:buFont typeface="Arial" panose="020B0604020202020204" pitchFamily="34" charset="0"/>
              <a:buChar char="•"/>
            </a:pPr>
            <a:endParaRPr lang="en-US" sz="3600"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2014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169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7109</TotalTime>
  <Words>2670</Words>
  <Application>Microsoft Office PowerPoint</Application>
  <PresentationFormat>Widescreen</PresentationFormat>
  <Paragraphs>570</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KBScaredStraight</vt:lpstr>
      <vt:lpstr>KG Eyes Wide Open</vt:lpstr>
      <vt:lpstr>KG Second Chances Solid</vt:lpstr>
      <vt:lpstr>Sketchy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169</cp:revision>
  <dcterms:created xsi:type="dcterms:W3CDTF">2014-07-30T01:34:37Z</dcterms:created>
  <dcterms:modified xsi:type="dcterms:W3CDTF">2014-08-05T14:28:37Z</dcterms:modified>
</cp:coreProperties>
</file>