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91" r:id="rId3"/>
    <p:sldId id="288" r:id="rId4"/>
    <p:sldId id="292" r:id="rId5"/>
    <p:sldId id="293" r:id="rId6"/>
    <p:sldId id="294" r:id="rId7"/>
    <p:sldId id="267" r:id="rId8"/>
    <p:sldId id="331" r:id="rId9"/>
    <p:sldId id="334" r:id="rId10"/>
    <p:sldId id="268" r:id="rId11"/>
    <p:sldId id="332" r:id="rId12"/>
    <p:sldId id="297" r:id="rId13"/>
    <p:sldId id="296" r:id="rId14"/>
    <p:sldId id="298" r:id="rId15"/>
    <p:sldId id="287" r:id="rId16"/>
    <p:sldId id="266" r:id="rId17"/>
    <p:sldId id="330" r:id="rId18"/>
    <p:sldId id="273" r:id="rId19"/>
    <p:sldId id="333" r:id="rId20"/>
    <p:sldId id="274" r:id="rId21"/>
    <p:sldId id="275" r:id="rId22"/>
    <p:sldId id="270" r:id="rId23"/>
    <p:sldId id="318" r:id="rId24"/>
    <p:sldId id="271" r:id="rId25"/>
    <p:sldId id="280" r:id="rId26"/>
    <p:sldId id="310" r:id="rId27"/>
    <p:sldId id="272" r:id="rId28"/>
    <p:sldId id="311" r:id="rId29"/>
    <p:sldId id="269" r:id="rId30"/>
    <p:sldId id="299" r:id="rId31"/>
    <p:sldId id="276" r:id="rId32"/>
    <p:sldId id="300" r:id="rId33"/>
    <p:sldId id="277" r:id="rId34"/>
    <p:sldId id="301" r:id="rId35"/>
    <p:sldId id="278" r:id="rId36"/>
    <p:sldId id="302" r:id="rId37"/>
    <p:sldId id="308" r:id="rId38"/>
    <p:sldId id="303" r:id="rId39"/>
    <p:sldId id="309" r:id="rId40"/>
    <p:sldId id="319" r:id="rId41"/>
    <p:sldId id="284" r:id="rId42"/>
    <p:sldId id="320" r:id="rId43"/>
    <p:sldId id="286" r:id="rId44"/>
    <p:sldId id="322" r:id="rId45"/>
    <p:sldId id="323" r:id="rId46"/>
    <p:sldId id="321" r:id="rId47"/>
    <p:sldId id="285" r:id="rId48"/>
    <p:sldId id="312" r:id="rId49"/>
    <p:sldId id="355" r:id="rId50"/>
    <p:sldId id="279" r:id="rId51"/>
    <p:sldId id="304" r:id="rId52"/>
    <p:sldId id="305" r:id="rId53"/>
    <p:sldId id="306" r:id="rId54"/>
    <p:sldId id="316" r:id="rId55"/>
    <p:sldId id="314" r:id="rId56"/>
    <p:sldId id="315" r:id="rId57"/>
    <p:sldId id="317" r:id="rId58"/>
    <p:sldId id="281" r:id="rId59"/>
    <p:sldId id="282" r:id="rId60"/>
    <p:sldId id="307" r:id="rId61"/>
    <p:sldId id="324" r:id="rId62"/>
    <p:sldId id="325" r:id="rId63"/>
    <p:sldId id="283" r:id="rId64"/>
    <p:sldId id="336" r:id="rId65"/>
    <p:sldId id="326" r:id="rId66"/>
    <p:sldId id="327" r:id="rId67"/>
    <p:sldId id="328" r:id="rId68"/>
    <p:sldId id="335" r:id="rId69"/>
    <p:sldId id="258" r:id="rId70"/>
    <p:sldId id="259" r:id="rId71"/>
    <p:sldId id="337" r:id="rId72"/>
    <p:sldId id="339" r:id="rId73"/>
    <p:sldId id="338" r:id="rId74"/>
    <p:sldId id="351" r:id="rId75"/>
    <p:sldId id="340" r:id="rId76"/>
    <p:sldId id="341" r:id="rId77"/>
    <p:sldId id="356" r:id="rId78"/>
    <p:sldId id="352" r:id="rId79"/>
    <p:sldId id="342" r:id="rId80"/>
    <p:sldId id="257" r:id="rId81"/>
    <p:sldId id="343" r:id="rId82"/>
    <p:sldId id="348" r:id="rId83"/>
    <p:sldId id="350" r:id="rId84"/>
    <p:sldId id="353" r:id="rId85"/>
    <p:sldId id="34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94660"/>
  </p:normalViewPr>
  <p:slideViewPr>
    <p:cSldViewPr snapToGrid="0">
      <p:cViewPr varScale="1">
        <p:scale>
          <a:sx n="82" d="100"/>
          <a:sy n="82" d="100"/>
        </p:scale>
        <p:origin x="10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E1A808-04F6-4828-80CB-2176DC45C103}"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334054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1A808-04F6-4828-80CB-2176DC45C103}"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147055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1A808-04F6-4828-80CB-2176DC45C103}"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162853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90034" y="547688"/>
            <a:ext cx="11461751" cy="747712"/>
          </a:xfrm>
        </p:spPr>
        <p:txBody>
          <a:bodyPr/>
          <a:lstStyle/>
          <a:p>
            <a:r>
              <a:rPr lang="en-US"/>
              <a:t>Click to edit Master title style</a:t>
            </a:r>
          </a:p>
        </p:txBody>
      </p:sp>
      <p:sp>
        <p:nvSpPr>
          <p:cNvPr id="3" name="ClipArt Placeholder 2"/>
          <p:cNvSpPr>
            <a:spLocks noGrp="1"/>
          </p:cNvSpPr>
          <p:nvPr>
            <p:ph type="clipArt" sz="half" idx="1"/>
          </p:nvPr>
        </p:nvSpPr>
        <p:spPr>
          <a:xfrm>
            <a:off x="1422400" y="2057400"/>
            <a:ext cx="5080000" cy="4114800"/>
          </a:xfrm>
        </p:spPr>
        <p:txBody>
          <a:bodyPr/>
          <a:lstStyle/>
          <a:p>
            <a:pPr lvl="0"/>
            <a:endParaRPr lang="en-US" noProof="0"/>
          </a:p>
        </p:txBody>
      </p:sp>
      <p:sp>
        <p:nvSpPr>
          <p:cNvPr id="4" name="Text Placeholder 3"/>
          <p:cNvSpPr>
            <a:spLocks noGrp="1"/>
          </p:cNvSpPr>
          <p:nvPr>
            <p:ph type="body" sz="half" idx="2"/>
          </p:nvPr>
        </p:nvSpPr>
        <p:spPr>
          <a:xfrm>
            <a:off x="67056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A97239A0-0596-4A50-B273-0E436FE35A9F}" type="slidenum">
              <a:rPr lang="en-US"/>
              <a:pPr/>
              <a:t>‹#›</a:t>
            </a:fld>
            <a:endParaRPr lang="en-US"/>
          </a:p>
        </p:txBody>
      </p:sp>
    </p:spTree>
    <p:extLst>
      <p:ext uri="{BB962C8B-B14F-4D97-AF65-F5344CB8AC3E}">
        <p14:creationId xmlns:p14="http://schemas.microsoft.com/office/powerpoint/2010/main" val="150693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1A808-04F6-4828-80CB-2176DC45C103}"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134350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1A808-04F6-4828-80CB-2176DC45C103}"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25346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E1A808-04F6-4828-80CB-2176DC45C103}"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354137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E1A808-04F6-4828-80CB-2176DC45C103}"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320670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E1A808-04F6-4828-80CB-2176DC45C103}"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253638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1A808-04F6-4828-80CB-2176DC45C103}"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132044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E1A808-04F6-4828-80CB-2176DC45C103}"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129688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E1A808-04F6-4828-80CB-2176DC45C103}"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2A03C-6568-45DA-9814-8A497BF7299E}" type="slidenum">
              <a:rPr lang="en-US" smtClean="0"/>
              <a:t>‹#›</a:t>
            </a:fld>
            <a:endParaRPr lang="en-US"/>
          </a:p>
        </p:txBody>
      </p:sp>
    </p:spTree>
    <p:extLst>
      <p:ext uri="{BB962C8B-B14F-4D97-AF65-F5344CB8AC3E}">
        <p14:creationId xmlns:p14="http://schemas.microsoft.com/office/powerpoint/2010/main" val="108244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1A808-04F6-4828-80CB-2176DC45C103}"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2A03C-6568-45DA-9814-8A497BF7299E}" type="slidenum">
              <a:rPr lang="en-US" smtClean="0"/>
              <a:t>‹#›</a:t>
            </a:fld>
            <a:endParaRPr lang="en-US"/>
          </a:p>
        </p:txBody>
      </p:sp>
    </p:spTree>
    <p:extLst>
      <p:ext uri="{BB962C8B-B14F-4D97-AF65-F5344CB8AC3E}">
        <p14:creationId xmlns:p14="http://schemas.microsoft.com/office/powerpoint/2010/main" val="175904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4378" y="1724241"/>
            <a:ext cx="11383245" cy="2554545"/>
          </a:xfrm>
          <a:prstGeom prst="rect">
            <a:avLst/>
          </a:prstGeom>
          <a:noFill/>
        </p:spPr>
        <p:txBody>
          <a:bodyPr wrap="none" lIns="91440" tIns="45720" rIns="91440" bIns="45720">
            <a:spAutoFit/>
          </a:bodyPr>
          <a:lstStyle/>
          <a:p>
            <a:pPr algn="ctr"/>
            <a:r>
              <a:rPr lang="en-US" sz="16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Cold War</a:t>
            </a:r>
          </a:p>
        </p:txBody>
      </p:sp>
      <p:sp>
        <p:nvSpPr>
          <p:cNvPr id="3" name="Rectangle 2"/>
          <p:cNvSpPr/>
          <p:nvPr/>
        </p:nvSpPr>
        <p:spPr>
          <a:xfrm>
            <a:off x="5279109" y="1012387"/>
            <a:ext cx="1633781" cy="1015663"/>
          </a:xfrm>
          <a:prstGeom prst="rect">
            <a:avLst/>
          </a:prstGeom>
          <a:noFill/>
        </p:spPr>
        <p:txBody>
          <a:bodyPr wrap="none" lIns="91440" tIns="45720" rIns="91440" bIns="45720">
            <a:spAutoFit/>
          </a:bodyPr>
          <a:lstStyle/>
          <a:p>
            <a:pPr algn="ctr"/>
            <a:r>
              <a:rPr lang="en-US" sz="6000" b="1" cap="none" spc="0" dirty="0">
                <a:ln w="0">
                  <a:solidFill>
                    <a:sysClr val="windowText" lastClr="000000"/>
                  </a:solidFill>
                </a:ln>
                <a:solidFill>
                  <a:schemeClr val="bg1"/>
                </a:solidFill>
                <a:effectLst>
                  <a:glow rad="101600">
                    <a:schemeClr val="accent1">
                      <a:satMod val="175000"/>
                      <a:alpha val="40000"/>
                    </a:schemeClr>
                  </a:glow>
                  <a:outerShdw blurRad="50800" dist="38100" algn="l" rotWithShape="0">
                    <a:prstClr val="black">
                      <a:alpha val="40000"/>
                    </a:prstClr>
                  </a:outerShdw>
                </a:effectLst>
                <a:latin typeface="KG Love Somebody" panose="02000503000000020003" pitchFamily="2" charset="0"/>
              </a:rPr>
              <a:t>The</a:t>
            </a:r>
          </a:p>
        </p:txBody>
      </p:sp>
      <p:sp>
        <p:nvSpPr>
          <p:cNvPr id="6" name="TextBox 5"/>
          <p:cNvSpPr txBox="1"/>
          <p:nvPr/>
        </p:nvSpPr>
        <p:spPr>
          <a:xfrm>
            <a:off x="752900" y="4798951"/>
            <a:ext cx="10686197" cy="769441"/>
          </a:xfrm>
          <a:prstGeom prst="rect">
            <a:avLst/>
          </a:prstGeom>
          <a:noFill/>
        </p:spPr>
        <p:txBody>
          <a:bodyPr wrap="square" rtlCol="0">
            <a:spAutoFit/>
          </a:bodyPr>
          <a:lstStyle/>
          <a:p>
            <a:pPr algn="ctr"/>
            <a:r>
              <a:rPr lang="en-US" sz="4400" dirty="0">
                <a:solidFill>
                  <a:sysClr val="windowText" lastClr="000000"/>
                </a:solidFill>
                <a:latin typeface="KG Love Somebody" panose="02000503000000020003" pitchFamily="2" charset="0"/>
              </a:rPr>
              <a:t>Origins and Consequences</a:t>
            </a:r>
          </a:p>
        </p:txBody>
      </p:sp>
    </p:spTree>
    <p:extLst>
      <p:ext uri="{BB962C8B-B14F-4D97-AF65-F5344CB8AC3E}">
        <p14:creationId xmlns:p14="http://schemas.microsoft.com/office/powerpoint/2010/main" val="13241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42039" y="-84408"/>
            <a:ext cx="7907935"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Eastern Bloc</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557452"/>
            <a:ext cx="11560126" cy="4622804"/>
          </a:xfrm>
          <a:prstGeom prst="rect">
            <a:avLst/>
          </a:prstGeom>
          <a:noFill/>
        </p:spPr>
        <p:txBody>
          <a:bodyPr wrap="square" rtlCol="0">
            <a:spAutoFit/>
          </a:bodyPr>
          <a:lstStyle/>
          <a:p>
            <a:pPr marL="457200" indent="-457200">
              <a:lnSpc>
                <a:spcPct val="80000"/>
              </a:lnSpc>
              <a:spcBef>
                <a:spcPct val="50000"/>
              </a:spcBef>
              <a:buFont typeface="Arial" panose="020B0604020202020204" pitchFamily="34" charset="0"/>
              <a:buChar char="•"/>
            </a:pPr>
            <a:r>
              <a:rPr lang="en-US" sz="3200" dirty="0">
                <a:latin typeface="KG Love Somebody" panose="02000503000000020003" pitchFamily="2" charset="0"/>
              </a:rPr>
              <a:t>Stalin wanted to keep political and economic control over Eastern Europe.</a:t>
            </a:r>
          </a:p>
          <a:p>
            <a:pPr marL="457200" indent="-457200">
              <a:lnSpc>
                <a:spcPct val="80000"/>
              </a:lnSpc>
              <a:spcBef>
                <a:spcPct val="50000"/>
              </a:spcBef>
              <a:buFont typeface="Arial" panose="020B0604020202020204" pitchFamily="34" charset="0"/>
              <a:buChar char="•"/>
            </a:pPr>
            <a:r>
              <a:rPr lang="en-US" sz="3200" dirty="0">
                <a:latin typeface="KG Love Somebody" panose="02000503000000020003" pitchFamily="2" charset="0"/>
              </a:rPr>
              <a:t>The Soviets managed to set up communist governments throughout Eastern Europe.</a:t>
            </a:r>
          </a:p>
          <a:p>
            <a:pPr marL="914400" lvl="1" indent="-457200">
              <a:lnSpc>
                <a:spcPct val="80000"/>
              </a:lnSpc>
              <a:spcBef>
                <a:spcPct val="50000"/>
              </a:spcBef>
              <a:buFont typeface="Courier New" panose="02070309020205020404" pitchFamily="49" charset="0"/>
              <a:buChar char="o"/>
            </a:pPr>
            <a:r>
              <a:rPr lang="en-US" sz="3200" dirty="0">
                <a:latin typeface="KG Love Somebody" panose="02000503000000020003" pitchFamily="2" charset="0"/>
              </a:rPr>
              <a:t>Stalin outlawed political parties or newspapers that opposed the communists.</a:t>
            </a:r>
          </a:p>
          <a:p>
            <a:pPr marL="914400" lvl="1" indent="-457200">
              <a:lnSpc>
                <a:spcPct val="80000"/>
              </a:lnSpc>
              <a:spcBef>
                <a:spcPct val="50000"/>
              </a:spcBef>
              <a:buFont typeface="Courier New" panose="02070309020205020404" pitchFamily="49" charset="0"/>
              <a:buChar char="o"/>
            </a:pPr>
            <a:r>
              <a:rPr lang="en-US" sz="3200" dirty="0">
                <a:latin typeface="KG Love Somebody" panose="02000503000000020003" pitchFamily="2" charset="0"/>
              </a:rPr>
              <a:t>The Soviets jailed or killed some political opponents.</a:t>
            </a:r>
          </a:p>
          <a:p>
            <a:pPr marL="914400" lvl="1" indent="-457200">
              <a:lnSpc>
                <a:spcPct val="80000"/>
              </a:lnSpc>
              <a:spcBef>
                <a:spcPct val="50000"/>
              </a:spcBef>
              <a:buFont typeface="Courier New" panose="02070309020205020404" pitchFamily="49" charset="0"/>
              <a:buChar char="o"/>
            </a:pPr>
            <a:r>
              <a:rPr lang="en-US" sz="3200" dirty="0">
                <a:latin typeface="KG Love Somebody" panose="02000503000000020003" pitchFamily="2" charset="0"/>
              </a:rPr>
              <a:t>The Soviets rigged elections to ensure the success of communists.</a:t>
            </a:r>
          </a:p>
        </p:txBody>
      </p:sp>
    </p:spTree>
    <p:extLst>
      <p:ext uri="{BB962C8B-B14F-4D97-AF65-F5344CB8AC3E}">
        <p14:creationId xmlns:p14="http://schemas.microsoft.com/office/powerpoint/2010/main" val="224861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000802c98ccc098f549d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69402" y="0"/>
            <a:ext cx="11053195"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714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15-478-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152" y="-28933"/>
            <a:ext cx="8847696"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30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88341" y="-84408"/>
            <a:ext cx="8015336"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Iron Curtain</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557452"/>
            <a:ext cx="11560126" cy="5262979"/>
          </a:xfrm>
          <a:prstGeom prst="rect">
            <a:avLst/>
          </a:prstGeom>
          <a:noFill/>
        </p:spPr>
        <p:txBody>
          <a:bodyPr wrap="square" rtlCol="0">
            <a:spAutoFit/>
          </a:bodyPr>
          <a:lstStyle/>
          <a:p>
            <a:pPr marL="457200" indent="-457200">
              <a:spcBef>
                <a:spcPct val="40000"/>
              </a:spcBef>
              <a:buFont typeface="Arial" panose="020B0604020202020204" pitchFamily="34" charset="0"/>
              <a:buChar char="•"/>
            </a:pPr>
            <a:r>
              <a:rPr lang="en-US" sz="2800" dirty="0">
                <a:latin typeface="KG Love Somebody" panose="02000503000000020003" pitchFamily="2" charset="0"/>
              </a:rPr>
              <a:t>Winston Churchill attacked the Soviet Union for creating an “Iron Curtain”.</a:t>
            </a:r>
          </a:p>
          <a:p>
            <a:pPr marL="914400" lvl="1" indent="-457200">
              <a:spcBef>
                <a:spcPct val="40000"/>
              </a:spcBef>
              <a:buFont typeface="Courier New" panose="02070309020205020404" pitchFamily="49" charset="0"/>
              <a:buChar char="o"/>
            </a:pPr>
            <a:r>
              <a:rPr lang="en-US" sz="2800" dirty="0">
                <a:latin typeface="KG Love Somebody" panose="02000503000000020003" pitchFamily="2" charset="0"/>
              </a:rPr>
              <a:t>The term reflected Churchill’s belief that communism had created a sharp division in Europe.</a:t>
            </a:r>
          </a:p>
          <a:p>
            <a:pPr marL="457200" indent="-457200">
              <a:spcBef>
                <a:spcPct val="40000"/>
              </a:spcBef>
              <a:buFont typeface="Arial" panose="020B0604020202020204" pitchFamily="34" charset="0"/>
              <a:buChar char="•"/>
            </a:pPr>
            <a:r>
              <a:rPr lang="en-US" sz="2800" dirty="0">
                <a:latin typeface="KG Love Somebody" panose="02000503000000020003" pitchFamily="2" charset="0"/>
              </a:rPr>
              <a:t>Harry S. Truman urged his secretary of state to get tough with the Soviets.</a:t>
            </a:r>
          </a:p>
          <a:p>
            <a:pPr marL="457200" indent="-457200">
              <a:spcBef>
                <a:spcPct val="40000"/>
              </a:spcBef>
              <a:buFont typeface="Arial" panose="020B0604020202020204" pitchFamily="34" charset="0"/>
              <a:buChar char="•"/>
            </a:pPr>
            <a:r>
              <a:rPr lang="en-US" sz="2800" dirty="0">
                <a:latin typeface="KG Love Somebody" panose="02000503000000020003" pitchFamily="2" charset="0"/>
              </a:rPr>
              <a:t>Stalin believed that the Iron Curtain was necessary to protect the Soviet Union from western attacks.</a:t>
            </a:r>
          </a:p>
          <a:p>
            <a:pPr marL="914400" lvl="1" indent="-457200">
              <a:spcBef>
                <a:spcPct val="40000"/>
              </a:spcBef>
              <a:buFont typeface="Courier New" panose="02070309020205020404" pitchFamily="49" charset="0"/>
              <a:buChar char="o"/>
            </a:pPr>
            <a:r>
              <a:rPr lang="en-US" sz="2800" dirty="0">
                <a:latin typeface="KG Love Somebody" panose="02000503000000020003" pitchFamily="2" charset="0"/>
              </a:rPr>
              <a:t>He also used this as an excuse to rebuild the military. </a:t>
            </a:r>
          </a:p>
          <a:p>
            <a:pPr marL="457200" indent="-457200">
              <a:spcBef>
                <a:spcPct val="40000"/>
              </a:spcBef>
              <a:buFont typeface="Arial" panose="020B0604020202020204" pitchFamily="34" charset="0"/>
              <a:buChar char="•"/>
            </a:pPr>
            <a:endParaRPr lang="en-US" sz="2800" dirty="0">
              <a:latin typeface="KG Love Somebody" panose="02000503000000020003" pitchFamily="2" charset="0"/>
            </a:endParaRPr>
          </a:p>
        </p:txBody>
      </p:sp>
    </p:spTree>
    <p:extLst>
      <p:ext uri="{BB962C8B-B14F-4D97-AF65-F5344CB8AC3E}">
        <p14:creationId xmlns:p14="http://schemas.microsoft.com/office/powerpoint/2010/main" val="688633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Cold_War_Europe_1945_199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459207" y="0"/>
            <a:ext cx="8732793"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0" y="1266869"/>
            <a:ext cx="3459207" cy="4324261"/>
          </a:xfrm>
          <a:prstGeom prst="rect">
            <a:avLst/>
          </a:prstGeom>
          <a:solidFill>
            <a:schemeClr val="bg1"/>
          </a:solidFill>
          <a:ln w="9525">
            <a:noFill/>
            <a:miter lim="800000"/>
            <a:headEnd/>
            <a:tailEnd/>
          </a:ln>
          <a:effectLst/>
        </p:spPr>
        <p:txBody>
          <a:bodyPr wrap="square">
            <a:spAutoFit/>
          </a:bodyPr>
          <a:lstStyle/>
          <a:p>
            <a:pPr>
              <a:spcBef>
                <a:spcPct val="50000"/>
              </a:spcBef>
              <a:defRPr/>
            </a:pPr>
            <a:r>
              <a:rPr lang="en-US" sz="2200" i="1" dirty="0">
                <a:latin typeface="KG Love Somebody" panose="02000503000000020003" pitchFamily="2" charset="0"/>
              </a:rPr>
              <a:t>From Stettin in the Balkans, to Trieste in the Adriatic, an </a:t>
            </a:r>
            <a:r>
              <a:rPr lang="en-US" sz="2200" i="1" dirty="0">
                <a:solidFill>
                  <a:srgbClr val="FF0000"/>
                </a:solidFill>
                <a:latin typeface="KG Love Somebody" panose="02000503000000020003" pitchFamily="2" charset="0"/>
              </a:rPr>
              <a:t>iron curtain</a:t>
            </a:r>
            <a:r>
              <a:rPr lang="en-US" sz="2200" i="1" dirty="0">
                <a:latin typeface="KG Love Somebody" panose="02000503000000020003" pitchFamily="2" charset="0"/>
              </a:rPr>
              <a:t> has descended across the Continent.  Behind that line lies the ancient capitals of Central and Eastern Europe.</a:t>
            </a:r>
            <a:br>
              <a:rPr lang="en-US" sz="2200" i="1" dirty="0">
                <a:latin typeface="KG Love Somebody" panose="02000503000000020003" pitchFamily="2" charset="0"/>
              </a:rPr>
            </a:br>
            <a:r>
              <a:rPr lang="en-US" sz="2200" i="1" dirty="0">
                <a:latin typeface="KG Love Somebody" panose="02000503000000020003" pitchFamily="2" charset="0"/>
              </a:rPr>
              <a:t>                     </a:t>
            </a:r>
            <a:endParaRPr lang="en-US" sz="2200" dirty="0">
              <a:latin typeface="KG Love Somebody" panose="02000503000000020003" pitchFamily="2" charset="0"/>
            </a:endParaRPr>
          </a:p>
          <a:p>
            <a:pPr>
              <a:spcBef>
                <a:spcPct val="50000"/>
              </a:spcBef>
              <a:defRPr/>
            </a:pPr>
            <a:r>
              <a:rPr lang="en-US" sz="2200" dirty="0">
                <a:latin typeface="KG Love Somebody" panose="02000503000000020003" pitchFamily="2" charset="0"/>
              </a:rPr>
              <a:t>Sir Winston Churchill, 1946</a:t>
            </a:r>
            <a:endParaRPr lang="en-US" sz="2200" i="1" dirty="0">
              <a:latin typeface="KG Love Somebody" panose="02000503000000020003" pitchFamily="2" charset="0"/>
            </a:endParaRPr>
          </a:p>
        </p:txBody>
      </p:sp>
    </p:spTree>
    <p:extLst>
      <p:ext uri="{BB962C8B-B14F-4D97-AF65-F5344CB8AC3E}">
        <p14:creationId xmlns:p14="http://schemas.microsoft.com/office/powerpoint/2010/main" val="85559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50772" cy="685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8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59583" y="-84408"/>
            <a:ext cx="967284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Opposing  views</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557452"/>
            <a:ext cx="11560126"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G Love Somebody" panose="02000503000000020003" pitchFamily="2" charset="0"/>
              </a:rPr>
              <a:t>1945 was the beginning of a long period of distrust &amp; misunderstanding between the Soviet Union and its former allies in the West (particularly the US).</a:t>
            </a:r>
          </a:p>
          <a:p>
            <a:pPr marL="457200" indent="-457200">
              <a:buFont typeface="Arial" panose="020B0604020202020204" pitchFamily="34" charset="0"/>
              <a:buChar char="•"/>
            </a:pPr>
            <a:endParaRPr lang="en-US" sz="3200" dirty="0">
              <a:solidFill>
                <a:sysClr val="windowText" lastClr="000000"/>
              </a:solidFill>
              <a:latin typeface="KG Love Somebody" panose="02000503000000020003" pitchFamily="2" charset="0"/>
            </a:endParaRPr>
          </a:p>
          <a:p>
            <a:pPr marL="914400" lvl="1" indent="-457200">
              <a:buFont typeface="Courier New" panose="02070309020205020404" pitchFamily="49" charset="0"/>
              <a:buChar char="o"/>
            </a:pPr>
            <a:r>
              <a:rPr lang="en-US" sz="3200" dirty="0">
                <a:solidFill>
                  <a:sysClr val="windowText" lastClr="000000"/>
                </a:solidFill>
                <a:latin typeface="KG Love Somebody" panose="02000503000000020003" pitchFamily="2" charset="0"/>
              </a:rPr>
              <a:t>Soviet Union believed that a powerful central government should control the economy as well as the government.</a:t>
            </a:r>
          </a:p>
          <a:p>
            <a:pPr marL="457200" indent="-457200">
              <a:buFont typeface="Arial" panose="020B0604020202020204" pitchFamily="34" charset="0"/>
              <a:buChar char="•"/>
            </a:pPr>
            <a:endParaRPr lang="en-US" sz="3200" dirty="0">
              <a:solidFill>
                <a:sysClr val="windowText" lastClr="000000"/>
              </a:solidFill>
              <a:latin typeface="KG Love Somebody" panose="02000503000000020003" pitchFamily="2" charset="0"/>
            </a:endParaRPr>
          </a:p>
          <a:p>
            <a:pPr marL="914400" lvl="1" indent="-457200">
              <a:buFont typeface="Courier New" panose="02070309020205020404" pitchFamily="49" charset="0"/>
              <a:buChar char="o"/>
            </a:pPr>
            <a:r>
              <a:rPr lang="en-US" sz="3200" dirty="0">
                <a:solidFill>
                  <a:sysClr val="windowText" lastClr="000000"/>
                </a:solidFill>
                <a:latin typeface="KG Love Somebody" panose="02000503000000020003" pitchFamily="2" charset="0"/>
              </a:rPr>
              <a:t>US believed that businesses should be privately owned.</a:t>
            </a:r>
          </a:p>
        </p:txBody>
      </p:sp>
    </p:spTree>
    <p:extLst>
      <p:ext uri="{BB962C8B-B14F-4D97-AF65-F5344CB8AC3E}">
        <p14:creationId xmlns:p14="http://schemas.microsoft.com/office/powerpoint/2010/main" val="352732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25632" y="-84408"/>
            <a:ext cx="8340746" cy="1323439"/>
          </a:xfrm>
          <a:prstGeom prst="rect">
            <a:avLst/>
          </a:prstGeom>
          <a:noFill/>
        </p:spPr>
        <p:txBody>
          <a:bodyPr wrap="none" lIns="91440" tIns="45720" rIns="91440" bIns="45720">
            <a:spAutoFit/>
          </a:bodyPr>
          <a:lstStyle/>
          <a:p>
            <a:pPr algn="ctr"/>
            <a:r>
              <a:rPr lang="en-US" sz="8000" b="1" cap="none" spc="0" dirty="0" err="1">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SuperPowers</a:t>
            </a:r>
            <a:endPar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endParaRP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557452"/>
            <a:ext cx="11560126" cy="50044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KG Love Somebody" panose="02000503000000020003" pitchFamily="2" charset="0"/>
              </a:rPr>
              <a:t>Both the United States and Russia were Superpowers.</a:t>
            </a:r>
          </a:p>
          <a:p>
            <a:pPr marL="800100" lvl="1" indent="-342900">
              <a:buFont typeface="Courier New" panose="02070309020205020404" pitchFamily="49" charset="0"/>
              <a:buChar char="o"/>
            </a:pPr>
            <a:r>
              <a:rPr lang="en-US" sz="2400" dirty="0">
                <a:latin typeface="KG Love Somebody" panose="02000503000000020003" pitchFamily="2" charset="0"/>
              </a:rPr>
              <a:t>Strong, wealthy countries with large populations and very strong militaries.</a:t>
            </a:r>
          </a:p>
          <a:p>
            <a:pPr marL="800100" lvl="1" indent="-342900">
              <a:buFont typeface="Courier New" panose="02070309020205020404" pitchFamily="49" charset="0"/>
              <a:buChar char="o"/>
            </a:pPr>
            <a:r>
              <a:rPr lang="en-US" sz="2400" dirty="0">
                <a:latin typeface="KG Love Somebody" panose="02000503000000020003" pitchFamily="2" charset="0"/>
              </a:rPr>
              <a:t>The U.S. and the Soviet Union were the two most powerful countries in the world—they had nuclear weapons.</a:t>
            </a:r>
          </a:p>
          <a:p>
            <a:pPr marL="800100" lvl="1" indent="-342900">
              <a:buFont typeface="Courier New" panose="02070309020205020404" pitchFamily="49" charset="0"/>
              <a:buChar char="o"/>
            </a:pPr>
            <a:endParaRPr lang="en-US" sz="2400" dirty="0">
              <a:latin typeface="KG Love Somebody" panose="02000503000000020003" pitchFamily="2" charset="0"/>
            </a:endParaRPr>
          </a:p>
          <a:p>
            <a:pPr marL="342900" indent="-342900">
              <a:lnSpc>
                <a:spcPct val="90000"/>
              </a:lnSpc>
              <a:buFont typeface="Arial" panose="020B0604020202020204" pitchFamily="34" charset="0"/>
              <a:buChar char="•"/>
            </a:pPr>
            <a:r>
              <a:rPr lang="en-US" sz="2400" dirty="0">
                <a:latin typeface="KG Love Somebody" panose="02000503000000020003" pitchFamily="2" charset="0"/>
              </a:rPr>
              <a:t>There was a lot of tension between the U.S. and the Soviet Union.</a:t>
            </a:r>
          </a:p>
          <a:p>
            <a:pPr marL="800100" lvl="1" indent="-342900">
              <a:lnSpc>
                <a:spcPct val="90000"/>
              </a:lnSpc>
              <a:buFont typeface="Courier New" panose="02070309020205020404" pitchFamily="49" charset="0"/>
              <a:buChar char="o"/>
            </a:pPr>
            <a:r>
              <a:rPr lang="en-US" sz="2400" dirty="0">
                <a:latin typeface="KG Love Somebody" panose="02000503000000020003" pitchFamily="2" charset="0"/>
              </a:rPr>
              <a:t>Many feared the rivalry between Democracy and Communism would lead to a nuclear war.</a:t>
            </a:r>
          </a:p>
          <a:p>
            <a:pPr marL="800100" lvl="1" indent="-342900">
              <a:lnSpc>
                <a:spcPct val="90000"/>
              </a:lnSpc>
              <a:buFont typeface="Arial" panose="020B0604020202020204" pitchFamily="34" charset="0"/>
              <a:buChar char="•"/>
            </a:pPr>
            <a:endParaRPr lang="en-US" sz="2400" dirty="0">
              <a:latin typeface="KG Love Somebody" panose="02000503000000020003" pitchFamily="2" charset="0"/>
            </a:endParaRPr>
          </a:p>
          <a:p>
            <a:pPr marL="342900" indent="-342900">
              <a:lnSpc>
                <a:spcPct val="90000"/>
              </a:lnSpc>
              <a:buFont typeface="Arial" panose="020B0604020202020204" pitchFamily="34" charset="0"/>
              <a:buChar char="•"/>
            </a:pPr>
            <a:r>
              <a:rPr lang="en-US" sz="2400" dirty="0">
                <a:latin typeface="KG Love Somebody" panose="02000503000000020003" pitchFamily="2" charset="0"/>
              </a:rPr>
              <a:t>They called this tension a “Cold War” because neither side ever fired a shot.</a:t>
            </a:r>
          </a:p>
          <a:p>
            <a:pPr marL="800100" lvl="1" indent="-342900">
              <a:lnSpc>
                <a:spcPct val="90000"/>
              </a:lnSpc>
              <a:buFont typeface="Courier New" panose="02070309020205020404" pitchFamily="49" charset="0"/>
              <a:buChar char="o"/>
            </a:pPr>
            <a:r>
              <a:rPr lang="en-US" sz="2400" dirty="0">
                <a:latin typeface="KG Love Somebody" panose="02000503000000020003" pitchFamily="2" charset="0"/>
              </a:rPr>
              <a:t>However, the threat of nuclear war left many feeling nervous.</a:t>
            </a:r>
          </a:p>
          <a:p>
            <a:pPr lvl="1"/>
            <a:endParaRPr lang="en-US" sz="2400" dirty="0"/>
          </a:p>
        </p:txBody>
      </p:sp>
    </p:spTree>
    <p:extLst>
      <p:ext uri="{BB962C8B-B14F-4D97-AF65-F5344CB8AC3E}">
        <p14:creationId xmlns:p14="http://schemas.microsoft.com/office/powerpoint/2010/main" val="211690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5661" y="-84408"/>
            <a:ext cx="7460697"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Head to Head</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350589"/>
            <a:ext cx="11560126" cy="3970318"/>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KG Love Somebody" panose="02000503000000020003" pitchFamily="2" charset="0"/>
              </a:rPr>
              <a:t>As the Cold War continued, more countries allied with each side.</a:t>
            </a:r>
          </a:p>
          <a:p>
            <a:pPr marL="457200" indent="-457200">
              <a:buFont typeface="Arial" panose="020B0604020202020204" pitchFamily="34" charset="0"/>
              <a:buChar char="•"/>
            </a:pPr>
            <a:endParaRPr lang="en-US" sz="3600" dirty="0">
              <a:latin typeface="KG Love Somebody" panose="02000503000000020003" pitchFamily="2" charset="0"/>
            </a:endParaRPr>
          </a:p>
          <a:p>
            <a:pPr marL="457200" indent="-457200">
              <a:buFont typeface="Arial" panose="020B0604020202020204" pitchFamily="34" charset="0"/>
              <a:buChar char="•"/>
            </a:pPr>
            <a:r>
              <a:rPr lang="en-US" sz="3600" dirty="0">
                <a:latin typeface="KG Love Somebody" panose="02000503000000020003" pitchFamily="2" charset="0"/>
              </a:rPr>
              <a:t>The US and USSR  had the ability to influence world events and project worldwide power.</a:t>
            </a:r>
          </a:p>
          <a:p>
            <a:pPr marL="457200" indent="-457200">
              <a:buFont typeface="Arial" panose="020B0604020202020204" pitchFamily="34" charset="0"/>
              <a:buChar char="•"/>
            </a:pPr>
            <a:endParaRPr lang="en-US" sz="3600" dirty="0">
              <a:latin typeface="KG Love Somebody" panose="02000503000000020003" pitchFamily="2" charset="0"/>
            </a:endParaRPr>
          </a:p>
          <a:p>
            <a:pPr marL="457200" indent="-457200">
              <a:buFont typeface="Arial" panose="020B0604020202020204" pitchFamily="34" charset="0"/>
              <a:buChar char="•"/>
            </a:pPr>
            <a:r>
              <a:rPr lang="en-US" sz="3600" dirty="0">
                <a:latin typeface="KG Love Somebody" panose="02000503000000020003" pitchFamily="2" charset="0"/>
              </a:rPr>
              <a:t>The countries were evenly matched…</a:t>
            </a:r>
          </a:p>
        </p:txBody>
      </p:sp>
    </p:spTree>
    <p:extLst>
      <p:ext uri="{BB962C8B-B14F-4D97-AF65-F5344CB8AC3E}">
        <p14:creationId xmlns:p14="http://schemas.microsoft.com/office/powerpoint/2010/main" val="2191141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somew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97976" y="0"/>
            <a:ext cx="9796048"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802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82490" y="-84408"/>
            <a:ext cx="7427033"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Josef Stalin</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557452"/>
            <a:ext cx="11560126" cy="5078313"/>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KG Love Somebody" panose="02000503000000020003" pitchFamily="2" charset="0"/>
              </a:rPr>
              <a:t>Stalin was a harsh dictator (absolute power); many lived in terror of him.</a:t>
            </a:r>
          </a:p>
          <a:p>
            <a:pPr marL="457200" indent="-457200">
              <a:buFont typeface="Arial" panose="020B0604020202020204" pitchFamily="34" charset="0"/>
              <a:buChar char="•"/>
            </a:pPr>
            <a:endParaRPr lang="en-US" sz="3600" dirty="0">
              <a:latin typeface="KG Love Somebody" panose="02000503000000020003" pitchFamily="2" charset="0"/>
            </a:endParaRPr>
          </a:p>
          <a:p>
            <a:pPr marL="457200" indent="-457200">
              <a:buFont typeface="Arial" panose="020B0604020202020204" pitchFamily="34" charset="0"/>
              <a:buChar char="•"/>
            </a:pPr>
            <a:r>
              <a:rPr lang="en-US" sz="3600" dirty="0">
                <a:latin typeface="KG Love Somebody" panose="02000503000000020003" pitchFamily="2" charset="0"/>
              </a:rPr>
              <a:t>He sent millions of serfs to prison camps in Siberia for not giving up their farms to the communist government.</a:t>
            </a:r>
          </a:p>
          <a:p>
            <a:pPr marL="457200" indent="-457200">
              <a:buFont typeface="Arial" panose="020B0604020202020204" pitchFamily="34" charset="0"/>
              <a:buChar char="•"/>
            </a:pPr>
            <a:endParaRPr lang="en-US" sz="3600" dirty="0">
              <a:latin typeface="KG Love Somebody" panose="02000503000000020003" pitchFamily="2" charset="0"/>
            </a:endParaRPr>
          </a:p>
          <a:p>
            <a:pPr marL="457200" indent="-457200">
              <a:buFont typeface="Arial" panose="020B0604020202020204" pitchFamily="34" charset="0"/>
              <a:buChar char="•"/>
            </a:pPr>
            <a:r>
              <a:rPr lang="en-US" sz="3600" dirty="0">
                <a:latin typeface="KG Love Somebody" panose="02000503000000020003" pitchFamily="2" charset="0"/>
              </a:rPr>
              <a:t>Much like Hitler, he also “got rid of” those who opposed his ideas.</a:t>
            </a:r>
          </a:p>
        </p:txBody>
      </p:sp>
    </p:spTree>
    <p:extLst>
      <p:ext uri="{BB962C8B-B14F-4D97-AF65-F5344CB8AC3E}">
        <p14:creationId xmlns:p14="http://schemas.microsoft.com/office/powerpoint/2010/main" val="227783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66891" y="-84408"/>
            <a:ext cx="785824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Soviet Union</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350589"/>
            <a:ext cx="11560126"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Love Somebody" panose="02000503000000020003" pitchFamily="2" charset="0"/>
              </a:rPr>
              <a:t>The U.S.S.R. had a permanent seat on the UN Security Council. </a:t>
            </a:r>
          </a:p>
          <a:p>
            <a:pPr marL="457200" indent="-457200">
              <a:buFont typeface="Arial" panose="020B0604020202020204" pitchFamily="34" charset="0"/>
              <a:buChar char="•"/>
            </a:pPr>
            <a:r>
              <a:rPr lang="en-US" sz="3200" dirty="0">
                <a:latin typeface="KG Love Somebody" panose="02000503000000020003" pitchFamily="2" charset="0"/>
              </a:rPr>
              <a:t>It influenced other communist countries and dictatorships around the world.</a:t>
            </a:r>
          </a:p>
          <a:p>
            <a:pPr marL="457200" indent="-457200">
              <a:buFont typeface="Arial" panose="020B0604020202020204" pitchFamily="34" charset="0"/>
              <a:buChar char="•"/>
            </a:pPr>
            <a:r>
              <a:rPr lang="en-US" sz="3200" dirty="0">
                <a:latin typeface="KG Love Somebody" panose="02000503000000020003" pitchFamily="2" charset="0"/>
              </a:rPr>
              <a:t>It occupied the largest country in the world, 3</a:t>
            </a:r>
            <a:r>
              <a:rPr lang="en-US" sz="3200" baseline="30000" dirty="0">
                <a:latin typeface="KG Love Somebody" panose="02000503000000020003" pitchFamily="2" charset="0"/>
              </a:rPr>
              <a:t>rd</a:t>
            </a:r>
            <a:r>
              <a:rPr lang="en-US" sz="3200" dirty="0">
                <a:latin typeface="KG Love Somebody" panose="02000503000000020003" pitchFamily="2" charset="0"/>
              </a:rPr>
              <a:t> largest population, &amp; the 2</a:t>
            </a:r>
            <a:r>
              <a:rPr lang="en-US" sz="3200" baseline="30000" dirty="0">
                <a:latin typeface="KG Love Somebody" panose="02000503000000020003" pitchFamily="2" charset="0"/>
              </a:rPr>
              <a:t>nd</a:t>
            </a:r>
            <a:r>
              <a:rPr lang="en-US" sz="3200" dirty="0">
                <a:latin typeface="KG Love Somebody" panose="02000503000000020003" pitchFamily="2" charset="0"/>
              </a:rPr>
              <a:t> largest economy.</a:t>
            </a:r>
          </a:p>
          <a:p>
            <a:pPr marL="457200" indent="-457200">
              <a:buFont typeface="Arial" panose="020B0604020202020204" pitchFamily="34" charset="0"/>
              <a:buChar char="•"/>
            </a:pPr>
            <a:r>
              <a:rPr lang="en-US" sz="3200" dirty="0">
                <a:latin typeface="KG Love Somebody" panose="02000503000000020003" pitchFamily="2" charset="0"/>
              </a:rPr>
              <a:t>It had military and space technology, a worldwide spy network (the KGB), &amp; one of the largest stockpiles of nuclear weapons in the world.</a:t>
            </a:r>
          </a:p>
        </p:txBody>
      </p:sp>
    </p:spTree>
    <p:extLst>
      <p:ext uri="{BB962C8B-B14F-4D97-AF65-F5344CB8AC3E}">
        <p14:creationId xmlns:p14="http://schemas.microsoft.com/office/powerpoint/2010/main" val="2010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13621" y="-84408"/>
            <a:ext cx="8364790"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United States</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560126"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Love Somebody" panose="02000503000000020003" pitchFamily="2" charset="0"/>
              </a:rPr>
              <a:t>The US also had a permanent seat on the UN Security Council, as well as strong ties with Western Europe &amp; Latin America.</a:t>
            </a:r>
          </a:p>
          <a:p>
            <a:pPr marL="457200" indent="-457200">
              <a:buFont typeface="Arial" panose="020B0604020202020204" pitchFamily="34" charset="0"/>
              <a:buChar char="•"/>
            </a:pPr>
            <a:r>
              <a:rPr lang="en-US" sz="3200" dirty="0">
                <a:latin typeface="KG Love Somebody" panose="02000503000000020003" pitchFamily="2" charset="0"/>
              </a:rPr>
              <a:t>4</a:t>
            </a:r>
            <a:r>
              <a:rPr lang="en-US" sz="3200" baseline="30000" dirty="0">
                <a:latin typeface="KG Love Somebody" panose="02000503000000020003" pitchFamily="2" charset="0"/>
              </a:rPr>
              <a:t>th</a:t>
            </a:r>
            <a:r>
              <a:rPr lang="en-US" sz="3200" dirty="0">
                <a:latin typeface="KG Love Somebody" panose="02000503000000020003" pitchFamily="2" charset="0"/>
              </a:rPr>
              <a:t> most populated country</a:t>
            </a:r>
          </a:p>
          <a:p>
            <a:pPr marL="457200" indent="-457200">
              <a:buFont typeface="Arial" panose="020B0604020202020204" pitchFamily="34" charset="0"/>
              <a:buChar char="•"/>
            </a:pPr>
            <a:r>
              <a:rPr lang="en-US" sz="3200" dirty="0">
                <a:latin typeface="KG Love Somebody" panose="02000503000000020003" pitchFamily="2" charset="0"/>
              </a:rPr>
              <a:t>It had powerful military support from NATO, the largest navy in the world, bases all over the world, the CIA, and a large reserve of nuclear weapons.</a:t>
            </a:r>
          </a:p>
        </p:txBody>
      </p:sp>
    </p:spTree>
    <p:extLst>
      <p:ext uri="{BB962C8B-B14F-4D97-AF65-F5344CB8AC3E}">
        <p14:creationId xmlns:p14="http://schemas.microsoft.com/office/powerpoint/2010/main" val="3697203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04214" y="-84408"/>
            <a:ext cx="558358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Distrust</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350589"/>
            <a:ext cx="11560126"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KG Love Somebody" panose="02000503000000020003" pitchFamily="2" charset="0"/>
              </a:rPr>
              <a:t>Each side thought the other was trying to rule the world.</a:t>
            </a:r>
          </a:p>
          <a:p>
            <a:pPr marL="742950" lvl="1" indent="-285750">
              <a:buFont typeface="Arial" panose="020B0604020202020204" pitchFamily="34" charset="0"/>
              <a:buChar char="•"/>
            </a:pPr>
            <a:r>
              <a:rPr lang="en-US" sz="3600" dirty="0">
                <a:latin typeface="KG Love Somebody" panose="02000503000000020003" pitchFamily="2" charset="0"/>
              </a:rPr>
              <a:t>Neither side would give up, and people lived in fear that another world war would erupt.</a:t>
            </a:r>
          </a:p>
          <a:p>
            <a:pPr marL="742950" lvl="1" indent="-285750">
              <a:buFont typeface="Arial" panose="020B0604020202020204" pitchFamily="34" charset="0"/>
              <a:buChar char="•"/>
            </a:pPr>
            <a:endParaRPr lang="en-US" sz="3600" dirty="0">
              <a:latin typeface="KG Love Somebody" panose="02000503000000020003" pitchFamily="2" charset="0"/>
            </a:endParaRPr>
          </a:p>
          <a:p>
            <a:pPr marL="285750" indent="-285750">
              <a:buFont typeface="Arial" panose="020B0604020202020204" pitchFamily="34" charset="0"/>
              <a:buChar char="•"/>
            </a:pPr>
            <a:r>
              <a:rPr lang="en-US" sz="3600" dirty="0">
                <a:latin typeface="KG Love Somebody" panose="02000503000000020003" pitchFamily="2" charset="0"/>
              </a:rPr>
              <a:t>This time it could be a nuclear war, which could destroy the entire planet…</a:t>
            </a:r>
          </a:p>
          <a:p>
            <a:pPr marL="285750" indent="-285750">
              <a:buFont typeface="Arial" panose="020B0604020202020204" pitchFamily="34" charset="0"/>
              <a:buChar char="•"/>
            </a:pPr>
            <a:r>
              <a:rPr lang="en-US" sz="3600" dirty="0">
                <a:latin typeface="KG Love Somebody" panose="02000503000000020003" pitchFamily="2" charset="0"/>
              </a:rPr>
              <a:t>Countries began to form alliances to protect themselves.</a:t>
            </a:r>
          </a:p>
        </p:txBody>
      </p:sp>
    </p:spTree>
    <p:extLst>
      <p:ext uri="{BB962C8B-B14F-4D97-AF65-F5344CB8AC3E}">
        <p14:creationId xmlns:p14="http://schemas.microsoft.com/office/powerpoint/2010/main" val="11352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43" y="0"/>
            <a:ext cx="11977714"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08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43148" y="-84408"/>
            <a:ext cx="3305713"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NATO</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350589"/>
            <a:ext cx="11560126"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KG Love Somebody" panose="02000503000000020003" pitchFamily="2" charset="0"/>
              </a:rPr>
              <a:t>In 1949, Western European countries, Canada, &amp; US formed the North Atlantic Treaty Organization (NATO).</a:t>
            </a:r>
          </a:p>
          <a:p>
            <a:pPr marL="285750" indent="-285750">
              <a:buFont typeface="Arial" panose="020B0604020202020204" pitchFamily="34" charset="0"/>
              <a:buChar char="•"/>
            </a:pPr>
            <a:endParaRPr lang="en-US" sz="3600" dirty="0">
              <a:latin typeface="KG Love Somebody" panose="02000503000000020003" pitchFamily="2" charset="0"/>
            </a:endParaRPr>
          </a:p>
          <a:p>
            <a:pPr marL="285750" lvl="1" indent="-342900">
              <a:buFont typeface="Arial" panose="020B0604020202020204" pitchFamily="34" charset="0"/>
              <a:buChar char="•"/>
            </a:pPr>
            <a:r>
              <a:rPr lang="en-US" sz="3600" dirty="0">
                <a:latin typeface="KG Love Somebody" panose="02000503000000020003" pitchFamily="2" charset="0"/>
              </a:rPr>
              <a:t>Each nation in NATO believed the Soviet Union would not attack western Europe if the U.S. would launch nuclear war in return.</a:t>
            </a:r>
          </a:p>
        </p:txBody>
      </p:sp>
    </p:spTree>
    <p:extLst>
      <p:ext uri="{BB962C8B-B14F-4D97-AF65-F5344CB8AC3E}">
        <p14:creationId xmlns:p14="http://schemas.microsoft.com/office/powerpoint/2010/main" val="126809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687133" y="0"/>
            <a:ext cx="8945226"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0965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Map_of_NATO_countries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4283"/>
          <a:stretch>
            <a:fillRect/>
          </a:stretch>
        </p:blipFill>
        <p:spPr bwMode="auto">
          <a:xfrm>
            <a:off x="0" y="1027906"/>
            <a:ext cx="12244907" cy="4572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3113" y="-84408"/>
            <a:ext cx="10605788"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The Warsaw Pact</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350589"/>
            <a:ext cx="11560126" cy="5133713"/>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800" dirty="0">
                <a:latin typeface="KG Love Somebody" panose="02000503000000020003" pitchFamily="2" charset="0"/>
              </a:rPr>
              <a:t>What was the Warsaw Pact?</a:t>
            </a:r>
          </a:p>
          <a:p>
            <a:pPr marL="914400" lvl="1" indent="-457200">
              <a:lnSpc>
                <a:spcPct val="90000"/>
              </a:lnSpc>
              <a:buFont typeface="Courier New" panose="02070309020205020404" pitchFamily="49" charset="0"/>
              <a:buChar char="o"/>
            </a:pPr>
            <a:r>
              <a:rPr lang="en-US" sz="2800" dirty="0">
                <a:latin typeface="KG Love Somebody" panose="02000503000000020003" pitchFamily="2" charset="0"/>
              </a:rPr>
              <a:t>An alliance between the Soviet Union and its communist satellite nations.</a:t>
            </a:r>
          </a:p>
          <a:p>
            <a:pPr marL="342900" indent="-342900">
              <a:lnSpc>
                <a:spcPct val="90000"/>
              </a:lnSpc>
              <a:buFont typeface="Arial" panose="020B0604020202020204" pitchFamily="34" charset="0"/>
              <a:buChar char="•"/>
            </a:pPr>
            <a:r>
              <a:rPr lang="en-US" sz="2800" dirty="0">
                <a:latin typeface="KG Love Somebody" panose="02000503000000020003" pitchFamily="2" charset="0"/>
              </a:rPr>
              <a:t>Why was it formed?</a:t>
            </a:r>
          </a:p>
          <a:p>
            <a:pPr marL="914400" lvl="1" indent="-457200">
              <a:lnSpc>
                <a:spcPct val="90000"/>
              </a:lnSpc>
              <a:buFont typeface="Courier New" panose="02070309020205020404" pitchFamily="49" charset="0"/>
              <a:buChar char="o"/>
            </a:pPr>
            <a:r>
              <a:rPr lang="en-US" sz="2800" dirty="0">
                <a:latin typeface="KG Love Somebody" panose="02000503000000020003" pitchFamily="2" charset="0"/>
              </a:rPr>
              <a:t>to counter NATO</a:t>
            </a:r>
          </a:p>
          <a:p>
            <a:pPr marL="914400" lvl="1" indent="-457200">
              <a:lnSpc>
                <a:spcPct val="90000"/>
              </a:lnSpc>
              <a:buFont typeface="Courier New" panose="02070309020205020404" pitchFamily="49" charset="0"/>
              <a:buChar char="o"/>
            </a:pPr>
            <a:r>
              <a:rPr lang="en-US" sz="2800" dirty="0">
                <a:latin typeface="KG Love Somebody" panose="02000503000000020003" pitchFamily="2" charset="0"/>
              </a:rPr>
              <a:t>an anti-Western military alliance</a:t>
            </a:r>
          </a:p>
          <a:p>
            <a:pPr marL="342900" indent="-342900">
              <a:lnSpc>
                <a:spcPct val="90000"/>
              </a:lnSpc>
              <a:buFont typeface="Arial" panose="020B0604020202020204" pitchFamily="34" charset="0"/>
              <a:buChar char="•"/>
            </a:pPr>
            <a:r>
              <a:rPr lang="en-US" sz="2800" dirty="0">
                <a:latin typeface="KG Love Somebody" panose="02000503000000020003" pitchFamily="2" charset="0"/>
              </a:rPr>
              <a:t>Why “Warsaw”?</a:t>
            </a:r>
          </a:p>
          <a:p>
            <a:pPr marL="914400" lvl="1" indent="-457200">
              <a:lnSpc>
                <a:spcPct val="90000"/>
              </a:lnSpc>
              <a:buFont typeface="Courier New" panose="02070309020205020404" pitchFamily="49" charset="0"/>
              <a:buChar char="o"/>
            </a:pPr>
            <a:r>
              <a:rPr lang="en-US" sz="2800" dirty="0">
                <a:latin typeface="KG Love Somebody" panose="02000503000000020003" pitchFamily="2" charset="0"/>
              </a:rPr>
              <a:t>Warsaw, Poland was the city where the treaty was signed</a:t>
            </a:r>
          </a:p>
          <a:p>
            <a:pPr marL="342900" indent="-342900">
              <a:lnSpc>
                <a:spcPct val="90000"/>
              </a:lnSpc>
              <a:buFont typeface="Arial" panose="020B0604020202020204" pitchFamily="34" charset="0"/>
              <a:buChar char="•"/>
            </a:pPr>
            <a:r>
              <a:rPr lang="en-US" sz="2800" dirty="0">
                <a:latin typeface="KG Love Somebody" panose="02000503000000020003" pitchFamily="2" charset="0"/>
              </a:rPr>
              <a:t>Satellite nation?  </a:t>
            </a:r>
          </a:p>
          <a:p>
            <a:pPr marL="914400" lvl="1" indent="-457200">
              <a:lnSpc>
                <a:spcPct val="90000"/>
              </a:lnSpc>
              <a:buFont typeface="Courier New" panose="02070309020205020404" pitchFamily="49" charset="0"/>
              <a:buChar char="o"/>
            </a:pPr>
            <a:r>
              <a:rPr lang="en-US" sz="2800" dirty="0">
                <a:latin typeface="KG Love Somebody" panose="02000503000000020003" pitchFamily="2" charset="0"/>
              </a:rPr>
              <a:t>Satellite nations are nations that are dependent upon a stronger power.</a:t>
            </a:r>
          </a:p>
          <a:p>
            <a:pPr marL="914400" lvl="1" indent="-457200">
              <a:lnSpc>
                <a:spcPct val="90000"/>
              </a:lnSpc>
              <a:buFont typeface="Courier New" panose="02070309020205020404" pitchFamily="49" charset="0"/>
              <a:buChar char="o"/>
            </a:pPr>
            <a:r>
              <a:rPr lang="en-US" sz="2800" dirty="0">
                <a:latin typeface="KG Love Somebody" panose="02000503000000020003" pitchFamily="2" charset="0"/>
              </a:rPr>
              <a:t>The Soviet satellite nations were Bulgaria, Romania, Czechoslovakia, Hungary, Poland, and East Germany.</a:t>
            </a:r>
          </a:p>
        </p:txBody>
      </p:sp>
    </p:spTree>
    <p:extLst>
      <p:ext uri="{BB962C8B-B14F-4D97-AF65-F5344CB8AC3E}">
        <p14:creationId xmlns:p14="http://schemas.microsoft.com/office/powerpoint/2010/main" val="404619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ap_of_Warsaw_Pact_countrie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659" y="1234169"/>
            <a:ext cx="12193659" cy="448056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00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8" y="-84408"/>
            <a:ext cx="12205584"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Division of Germany</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350589"/>
            <a:ext cx="11560126" cy="5324535"/>
          </a:xfrm>
          <a:prstGeom prst="rect">
            <a:avLst/>
          </a:prstGeom>
          <a:noFill/>
        </p:spPr>
        <p:txBody>
          <a:bodyPr wrap="square" rtlCol="0">
            <a:spAutoFit/>
          </a:bodyPr>
          <a:lstStyle/>
          <a:p>
            <a:pPr marL="457200" indent="-457200">
              <a:buFont typeface="Arial" panose="020B0604020202020204" pitchFamily="34" charset="0"/>
              <a:buChar char="•"/>
            </a:pPr>
            <a:r>
              <a:rPr lang="en-US" sz="3400" dirty="0">
                <a:latin typeface="KG Love Somebody" panose="02000503000000020003" pitchFamily="2" charset="0"/>
              </a:rPr>
              <a:t>At the end of WWII, the Allies divided Germany into 4 sections to keep it from regaining power.</a:t>
            </a:r>
          </a:p>
          <a:p>
            <a:pPr marL="914400" lvl="1" indent="-457200">
              <a:buFont typeface="Courier New" panose="02070309020205020404" pitchFamily="49" charset="0"/>
              <a:buChar char="o"/>
            </a:pPr>
            <a:r>
              <a:rPr lang="en-US" sz="3400" dirty="0">
                <a:latin typeface="KG Love Somebody" panose="02000503000000020003" pitchFamily="2" charset="0"/>
              </a:rPr>
              <a:t>US, Great Britain, France, &amp; Soviet Union each controlled a section.</a:t>
            </a:r>
          </a:p>
          <a:p>
            <a:pPr marL="914400" lvl="1" indent="-457200">
              <a:buFont typeface="Courier New" panose="02070309020205020404" pitchFamily="49" charset="0"/>
              <a:buChar char="o"/>
            </a:pPr>
            <a:endParaRPr lang="en-US" sz="3400" dirty="0">
              <a:latin typeface="KG Love Somebody" panose="02000503000000020003" pitchFamily="2" charset="0"/>
            </a:endParaRPr>
          </a:p>
          <a:p>
            <a:pPr marL="457200" indent="-457200">
              <a:buFont typeface="Arial" panose="020B0604020202020204" pitchFamily="34" charset="0"/>
              <a:buChar char="•"/>
            </a:pPr>
            <a:r>
              <a:rPr lang="en-US" sz="3400" dirty="0">
                <a:latin typeface="KG Love Somebody" panose="02000503000000020003" pitchFamily="2" charset="0"/>
              </a:rPr>
              <a:t>In 1948, the Western Allies wanted to reunite Germany, but the Soviets disagreed.</a:t>
            </a:r>
          </a:p>
          <a:p>
            <a:pPr marL="914400" lvl="1" indent="-457200">
              <a:buFont typeface="Courier New" panose="02070309020205020404" pitchFamily="49" charset="0"/>
              <a:buChar char="o"/>
            </a:pPr>
            <a:r>
              <a:rPr lang="en-US" sz="3400" dirty="0">
                <a:latin typeface="KG Love Somebody" panose="02000503000000020003" pitchFamily="2" charset="0"/>
              </a:rPr>
              <a:t>The Soviet section became “East Germany” and the reunited sections became “West Germany”.</a:t>
            </a:r>
          </a:p>
          <a:p>
            <a:pPr marL="914400" lvl="1" indent="-457200">
              <a:buFont typeface="Courier New" panose="02070309020205020404" pitchFamily="49" charset="0"/>
              <a:buChar char="o"/>
            </a:pPr>
            <a:r>
              <a:rPr lang="en-US" sz="3400" dirty="0">
                <a:latin typeface="KG Love Somebody" panose="02000503000000020003" pitchFamily="2" charset="0"/>
              </a:rPr>
              <a:t>Berlin was also divided into East &amp; West.</a:t>
            </a:r>
          </a:p>
        </p:txBody>
      </p:sp>
    </p:spTree>
    <p:extLst>
      <p:ext uri="{BB962C8B-B14F-4D97-AF65-F5344CB8AC3E}">
        <p14:creationId xmlns:p14="http://schemas.microsoft.com/office/powerpoint/2010/main" val="317391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227" y="0"/>
            <a:ext cx="5823546" cy="685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74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map-Divided Germany and the Berlin Airlift, 1946-1949"/>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833352" y="0"/>
            <a:ext cx="6536535"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3107" y="-84408"/>
            <a:ext cx="11905823"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What About Berlin?</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560126" cy="5213735"/>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en-US" sz="3200" dirty="0">
                <a:latin typeface="KG Love Somebody" panose="02000503000000020003" pitchFamily="2" charset="0"/>
              </a:rPr>
              <a:t>During the Cold war, there were many “hot spots” (areas of extreme tension).</a:t>
            </a:r>
          </a:p>
          <a:p>
            <a:pPr marL="914400" lvl="1" indent="-457200">
              <a:lnSpc>
                <a:spcPct val="80000"/>
              </a:lnSpc>
              <a:buFont typeface="Courier New" panose="02070309020205020404" pitchFamily="49" charset="0"/>
              <a:buChar char="o"/>
            </a:pPr>
            <a:r>
              <a:rPr lang="en-US" sz="3200" dirty="0">
                <a:latin typeface="KG Love Somebody" panose="02000503000000020003" pitchFamily="2" charset="0"/>
              </a:rPr>
              <a:t>The earliest hot spot was Berlin.</a:t>
            </a:r>
          </a:p>
          <a:p>
            <a:pPr marL="800100" lvl="1" indent="-342900">
              <a:lnSpc>
                <a:spcPct val="80000"/>
              </a:lnSpc>
              <a:buFont typeface="Arial" panose="020B0604020202020204" pitchFamily="34" charset="0"/>
              <a:buChar char="•"/>
            </a:pPr>
            <a:endParaRPr lang="en-US" sz="3200" dirty="0">
              <a:latin typeface="KG Love Somebody" panose="02000503000000020003" pitchFamily="2" charset="0"/>
            </a:endParaRPr>
          </a:p>
          <a:p>
            <a:pPr marL="457200" indent="-457200">
              <a:lnSpc>
                <a:spcPct val="80000"/>
              </a:lnSpc>
              <a:buFont typeface="Arial" panose="020B0604020202020204" pitchFamily="34" charset="0"/>
              <a:buChar char="•"/>
            </a:pPr>
            <a:r>
              <a:rPr lang="en-US" sz="3200" dirty="0">
                <a:latin typeface="KG Love Somebody" panose="02000503000000020003" pitchFamily="2" charset="0"/>
              </a:rPr>
              <a:t>At the end of World War II, Germany was divided into four occupation zones:</a:t>
            </a:r>
          </a:p>
          <a:p>
            <a:pPr marL="914400" lvl="1" indent="-457200">
              <a:lnSpc>
                <a:spcPct val="80000"/>
              </a:lnSpc>
              <a:buFont typeface="Courier New" panose="02070309020205020404" pitchFamily="49" charset="0"/>
              <a:buChar char="o"/>
            </a:pPr>
            <a:r>
              <a:rPr lang="en-US" sz="3200" dirty="0">
                <a:latin typeface="KG Love Somebody" panose="02000503000000020003" pitchFamily="2" charset="0"/>
              </a:rPr>
              <a:t>American, British, French, and Soviet</a:t>
            </a:r>
          </a:p>
          <a:p>
            <a:pPr marL="914400" lvl="1" indent="-457200">
              <a:lnSpc>
                <a:spcPct val="80000"/>
              </a:lnSpc>
              <a:buFont typeface="Courier New" panose="02070309020205020404" pitchFamily="49" charset="0"/>
              <a:buChar char="o"/>
            </a:pPr>
            <a:endParaRPr lang="en-US" sz="3200" dirty="0">
              <a:latin typeface="KG Love Somebody" panose="02000503000000020003" pitchFamily="2" charset="0"/>
            </a:endParaRPr>
          </a:p>
          <a:p>
            <a:pPr marL="457200" indent="-457200">
              <a:lnSpc>
                <a:spcPct val="80000"/>
              </a:lnSpc>
              <a:buFont typeface="Arial" panose="020B0604020202020204" pitchFamily="34" charset="0"/>
              <a:buChar char="•"/>
            </a:pPr>
            <a:r>
              <a:rPr lang="en-US" sz="3200" dirty="0">
                <a:latin typeface="KG Love Somebody" panose="02000503000000020003" pitchFamily="2" charset="0"/>
              </a:rPr>
              <a:t>The Soviets controlled the eastern part of Germany, the western countries controlled the western part of Germany.</a:t>
            </a:r>
          </a:p>
          <a:p>
            <a:pPr marL="457200" indent="-457200">
              <a:lnSpc>
                <a:spcPct val="80000"/>
              </a:lnSpc>
              <a:buFont typeface="Arial" panose="020B0604020202020204" pitchFamily="34" charset="0"/>
              <a:buChar char="•"/>
            </a:pPr>
            <a:r>
              <a:rPr lang="en-US" sz="3200" dirty="0">
                <a:latin typeface="KG Love Somebody" panose="02000503000000020003" pitchFamily="2" charset="0"/>
              </a:rPr>
              <a:t>The capital, Berlin, deep within Soviet-controlled territory, was also divided into four occupation zones.</a:t>
            </a:r>
          </a:p>
        </p:txBody>
      </p:sp>
    </p:spTree>
    <p:extLst>
      <p:ext uri="{BB962C8B-B14F-4D97-AF65-F5344CB8AC3E}">
        <p14:creationId xmlns:p14="http://schemas.microsoft.com/office/powerpoint/2010/main" val="3556177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Berlin S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208" y="0"/>
            <a:ext cx="8383583"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769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5339" y="-84408"/>
            <a:ext cx="10381368"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Blockaded Berlin</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560126" cy="3847207"/>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Love Somebody" panose="02000503000000020003" pitchFamily="2" charset="0"/>
              </a:rPr>
              <a:t>In June 1948, the Soviets blockaded all land and water traffic into western Berlin hoping to make Britain, France, and America leave the city. 	</a:t>
            </a:r>
          </a:p>
          <a:p>
            <a:pPr marL="914400" lvl="1" indent="-457200">
              <a:buFont typeface="Courier New" panose="02070309020205020404" pitchFamily="49" charset="0"/>
              <a:buChar char="o"/>
            </a:pPr>
            <a:r>
              <a:rPr lang="en-US" sz="2800" dirty="0">
                <a:latin typeface="KG Love Somebody" panose="02000503000000020003" pitchFamily="2" charset="0"/>
              </a:rPr>
              <a:t>(Remember Berlin was in East Germany which the USSR occupied.)</a:t>
            </a:r>
          </a:p>
          <a:p>
            <a:pPr marL="914400" lvl="1" indent="-457200">
              <a:buFont typeface="Courier New" panose="02070309020205020404" pitchFamily="49" charset="0"/>
              <a:buChar char="o"/>
            </a:pPr>
            <a:endParaRPr lang="en-US" sz="2800" dirty="0">
              <a:latin typeface="KG Love Somebody" panose="02000503000000020003" pitchFamily="2" charset="0"/>
            </a:endParaRPr>
          </a:p>
          <a:p>
            <a:pPr marL="457200" indent="-457200">
              <a:buFont typeface="Arial" panose="020B0604020202020204" pitchFamily="34" charset="0"/>
              <a:buChar char="•"/>
            </a:pPr>
            <a:r>
              <a:rPr lang="en-US" sz="3200" dirty="0">
                <a:latin typeface="KG Love Somebody" panose="02000503000000020003" pitchFamily="2" charset="0"/>
              </a:rPr>
              <a:t>In response, the United States and Great Britain began an airlift…</a:t>
            </a:r>
          </a:p>
        </p:txBody>
      </p:sp>
    </p:spTree>
    <p:extLst>
      <p:ext uri="{BB962C8B-B14F-4D97-AF65-F5344CB8AC3E}">
        <p14:creationId xmlns:p14="http://schemas.microsoft.com/office/powerpoint/2010/main" val="1457278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Berlin-Airlift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54" y="1"/>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366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37675" y="-84408"/>
            <a:ext cx="8316700"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Berlin Airlift</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560126" cy="3637919"/>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en-US" sz="3600" dirty="0">
                <a:latin typeface="KG Love Somebody" panose="02000503000000020003" pitchFamily="2" charset="0"/>
              </a:rPr>
              <a:t>What’s an airlift?</a:t>
            </a:r>
          </a:p>
          <a:p>
            <a:pPr marL="914400" lvl="1" indent="-457200">
              <a:lnSpc>
                <a:spcPct val="80000"/>
              </a:lnSpc>
              <a:buFont typeface="Courier New" panose="02070309020205020404" pitchFamily="49" charset="0"/>
              <a:buChar char="o"/>
            </a:pPr>
            <a:r>
              <a:rPr lang="en-US" sz="3600" dirty="0">
                <a:latin typeface="KG Love Somebody" panose="02000503000000020003" pitchFamily="2" charset="0"/>
              </a:rPr>
              <a:t>A system of carrying supplies into East Berlin by plane day and night. British and American pilots flew in tons of food, fuel, and raw materials.</a:t>
            </a:r>
          </a:p>
          <a:p>
            <a:pPr marL="914400" lvl="1" indent="-457200">
              <a:lnSpc>
                <a:spcPct val="80000"/>
              </a:lnSpc>
              <a:buFont typeface="Courier New" panose="02070309020205020404" pitchFamily="49" charset="0"/>
              <a:buChar char="o"/>
            </a:pPr>
            <a:endParaRPr lang="en-US" sz="3600" dirty="0">
              <a:latin typeface="KG Love Somebody" panose="02000503000000020003" pitchFamily="2" charset="0"/>
            </a:endParaRPr>
          </a:p>
          <a:p>
            <a:pPr marL="457200" indent="-457200">
              <a:lnSpc>
                <a:spcPct val="80000"/>
              </a:lnSpc>
              <a:buFont typeface="Arial" panose="020B0604020202020204" pitchFamily="34" charset="0"/>
              <a:buChar char="•"/>
            </a:pPr>
            <a:r>
              <a:rPr lang="en-US" sz="3600" dirty="0">
                <a:latin typeface="KG Love Somebody" panose="02000503000000020003" pitchFamily="2" charset="0"/>
              </a:rPr>
              <a:t>How long did it last?</a:t>
            </a:r>
          </a:p>
          <a:p>
            <a:pPr marL="914400" lvl="1" indent="-457200">
              <a:lnSpc>
                <a:spcPct val="80000"/>
              </a:lnSpc>
              <a:buFont typeface="Courier New" panose="02070309020205020404" pitchFamily="49" charset="0"/>
              <a:buChar char="o"/>
            </a:pPr>
            <a:r>
              <a:rPr lang="en-US" sz="3600" dirty="0">
                <a:latin typeface="KG Love Somebody" panose="02000503000000020003" pitchFamily="2" charset="0"/>
              </a:rPr>
              <a:t>11 months</a:t>
            </a:r>
          </a:p>
        </p:txBody>
      </p:sp>
    </p:spTree>
    <p:extLst>
      <p:ext uri="{BB962C8B-B14F-4D97-AF65-F5344CB8AC3E}">
        <p14:creationId xmlns:p14="http://schemas.microsoft.com/office/powerpoint/2010/main" val="1654005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irli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063" y="0"/>
            <a:ext cx="9421873" cy="7406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468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rlin Airlift-19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31" y="0"/>
            <a:ext cx="9248855" cy="685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descr="Berlin Airlift-1948-A"/>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1370" r="4550" b="13889"/>
          <a:stretch>
            <a:fillRect/>
          </a:stretch>
        </p:blipFill>
        <p:spPr bwMode="auto">
          <a:xfrm>
            <a:off x="-12" y="0"/>
            <a:ext cx="4313910" cy="6858000"/>
          </a:xfrm>
          <a:prstGeom prst="rect">
            <a:avLst/>
          </a:prstGeom>
          <a:ln w="571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632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020930-O-9999G-00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5437" y="0"/>
            <a:ext cx="9001125" cy="685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46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40595" y="-84408"/>
            <a:ext cx="6910866"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Now What?</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560126" cy="4228850"/>
          </a:xfrm>
          <a:prstGeom prst="rect">
            <a:avLst/>
          </a:prstGeom>
          <a:noFill/>
        </p:spPr>
        <p:txBody>
          <a:bodyPr wrap="square" rtlCol="0">
            <a:spAutoFit/>
          </a:bodyPr>
          <a:lstStyle/>
          <a:p>
            <a:pPr marL="914400" lvl="1" indent="-457200">
              <a:lnSpc>
                <a:spcPct val="80000"/>
              </a:lnSpc>
              <a:buFont typeface="Courier New" panose="02070309020205020404" pitchFamily="49" charset="0"/>
              <a:buChar char="o"/>
            </a:pPr>
            <a:endParaRPr lang="en-US" sz="2800" dirty="0">
              <a:latin typeface="KG Love Somebody" panose="02000503000000020003" pitchFamily="2" charset="0"/>
            </a:endParaRPr>
          </a:p>
          <a:p>
            <a:pPr marL="457200" indent="-457200">
              <a:lnSpc>
                <a:spcPct val="80000"/>
              </a:lnSpc>
              <a:buFont typeface="Arial" panose="020B0604020202020204" pitchFamily="34" charset="0"/>
              <a:buChar char="•"/>
            </a:pPr>
            <a:r>
              <a:rPr lang="en-US" sz="2800" dirty="0">
                <a:latin typeface="KG Love Somebody" panose="02000503000000020003" pitchFamily="2" charset="0"/>
              </a:rPr>
              <a:t>The airlift is over—now what?  </a:t>
            </a:r>
          </a:p>
          <a:p>
            <a:pPr marL="457200" indent="-457200">
              <a:lnSpc>
                <a:spcPct val="80000"/>
              </a:lnSpc>
              <a:buFont typeface="Arial" panose="020B0604020202020204" pitchFamily="34" charset="0"/>
              <a:buChar char="•"/>
            </a:pPr>
            <a:endParaRPr lang="en-US" sz="2800" dirty="0">
              <a:latin typeface="KG Love Somebody" panose="02000503000000020003" pitchFamily="2" charset="0"/>
            </a:endParaRPr>
          </a:p>
          <a:p>
            <a:pPr marL="914400" lvl="1" indent="-457200">
              <a:lnSpc>
                <a:spcPct val="80000"/>
              </a:lnSpc>
              <a:buFont typeface="Courier New" panose="02070309020205020404" pitchFamily="49" charset="0"/>
              <a:buChar char="o"/>
            </a:pPr>
            <a:r>
              <a:rPr lang="en-US" sz="2800" dirty="0">
                <a:latin typeface="KG Love Somebody" panose="02000503000000020003" pitchFamily="2" charset="0"/>
              </a:rPr>
              <a:t>Germany officially becomes two countries with two governments.</a:t>
            </a:r>
          </a:p>
          <a:p>
            <a:pPr marL="914400" lvl="1" indent="-457200">
              <a:lnSpc>
                <a:spcPct val="80000"/>
              </a:lnSpc>
              <a:buFont typeface="Courier New" panose="02070309020205020404" pitchFamily="49" charset="0"/>
              <a:buChar char="o"/>
            </a:pPr>
            <a:endParaRPr lang="en-US" sz="2800" dirty="0">
              <a:latin typeface="KG Love Somebody" panose="02000503000000020003" pitchFamily="2" charset="0"/>
            </a:endParaRPr>
          </a:p>
          <a:p>
            <a:pPr marL="914400" lvl="1" indent="-457200">
              <a:lnSpc>
                <a:spcPct val="80000"/>
              </a:lnSpc>
              <a:buFont typeface="Courier New" panose="02070309020205020404" pitchFamily="49" charset="0"/>
              <a:buChar char="o"/>
            </a:pPr>
            <a:r>
              <a:rPr lang="en-US" sz="2800" dirty="0">
                <a:latin typeface="KG Love Somebody" panose="02000503000000020003" pitchFamily="2" charset="0"/>
              </a:rPr>
              <a:t>Bonn becomes the capital of West Germany.</a:t>
            </a:r>
          </a:p>
          <a:p>
            <a:pPr marL="914400" lvl="1" indent="-457200">
              <a:lnSpc>
                <a:spcPct val="80000"/>
              </a:lnSpc>
              <a:buFont typeface="Courier New" panose="02070309020205020404" pitchFamily="49" charset="0"/>
              <a:buChar char="o"/>
            </a:pPr>
            <a:endParaRPr lang="en-US" sz="2800" dirty="0">
              <a:latin typeface="KG Love Somebody" panose="02000503000000020003" pitchFamily="2" charset="0"/>
            </a:endParaRPr>
          </a:p>
          <a:p>
            <a:pPr marL="914400" lvl="1" indent="-457200">
              <a:lnSpc>
                <a:spcPct val="80000"/>
              </a:lnSpc>
              <a:buFont typeface="Courier New" panose="02070309020205020404" pitchFamily="49" charset="0"/>
              <a:buChar char="o"/>
            </a:pPr>
            <a:r>
              <a:rPr lang="en-US" sz="2800" dirty="0">
                <a:latin typeface="KG Love Somebody" panose="02000503000000020003" pitchFamily="2" charset="0"/>
              </a:rPr>
              <a:t>East Berlin becomes the capital of East Germany.</a:t>
            </a:r>
          </a:p>
          <a:p>
            <a:pPr marL="914400" lvl="1" indent="-457200">
              <a:lnSpc>
                <a:spcPct val="80000"/>
              </a:lnSpc>
              <a:buFont typeface="Courier New" panose="02070309020205020404" pitchFamily="49" charset="0"/>
              <a:buChar char="o"/>
            </a:pPr>
            <a:endParaRPr lang="en-US" sz="2800" dirty="0">
              <a:latin typeface="KG Love Somebody" panose="02000503000000020003" pitchFamily="2" charset="0"/>
            </a:endParaRPr>
          </a:p>
          <a:p>
            <a:pPr marL="914400" lvl="1" indent="-457200">
              <a:lnSpc>
                <a:spcPct val="80000"/>
              </a:lnSpc>
              <a:buFont typeface="Courier New" panose="02070309020205020404" pitchFamily="49" charset="0"/>
              <a:buChar char="o"/>
            </a:pPr>
            <a:r>
              <a:rPr lang="en-US" sz="2800" dirty="0">
                <a:latin typeface="KG Love Somebody" panose="02000503000000020003" pitchFamily="2" charset="0"/>
              </a:rPr>
              <a:t>West Berlin remains a democratic stronghold, surrounded by communism.</a:t>
            </a:r>
          </a:p>
        </p:txBody>
      </p:sp>
    </p:spTree>
    <p:extLst>
      <p:ext uri="{BB962C8B-B14F-4D97-AF65-F5344CB8AC3E}">
        <p14:creationId xmlns:p14="http://schemas.microsoft.com/office/powerpoint/2010/main" val="260803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1935-februarysta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5454650"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sta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1828801"/>
            <a:ext cx="3546475" cy="3522663"/>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97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37407" y="-84408"/>
            <a:ext cx="10317248"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Post-WWII  Korea</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560126"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Love Somebody" panose="02000503000000020003" pitchFamily="2" charset="0"/>
              </a:rPr>
              <a:t>After World War II, Japanese-occupied Korea was temporarily divided into northern and southern parts.</a:t>
            </a:r>
          </a:p>
          <a:p>
            <a:pPr marL="914400" lvl="1" indent="-457200">
              <a:buFont typeface="Courier New" panose="02070309020205020404" pitchFamily="49" charset="0"/>
              <a:buChar char="o"/>
            </a:pPr>
            <a:r>
              <a:rPr lang="en-US" sz="2800" dirty="0">
                <a:latin typeface="KG Love Somebody" panose="02000503000000020003" pitchFamily="2" charset="0"/>
              </a:rPr>
              <a:t>The Soviet Union controlled Korea north of the 38</a:t>
            </a:r>
            <a:r>
              <a:rPr lang="en-US" sz="2800" baseline="30000" dirty="0">
                <a:latin typeface="KG Love Somebody" panose="02000503000000020003" pitchFamily="2" charset="0"/>
              </a:rPr>
              <a:t>th</a:t>
            </a:r>
            <a:r>
              <a:rPr lang="en-US" sz="2800" dirty="0">
                <a:latin typeface="KG Love Somebody" panose="02000503000000020003" pitchFamily="2" charset="0"/>
              </a:rPr>
              <a:t> parallel.  </a:t>
            </a:r>
          </a:p>
          <a:p>
            <a:pPr marL="914400" lvl="1" indent="-457200">
              <a:buFont typeface="Courier New" panose="02070309020205020404" pitchFamily="49" charset="0"/>
              <a:buChar char="o"/>
            </a:pPr>
            <a:r>
              <a:rPr lang="en-US" sz="2800" dirty="0">
                <a:latin typeface="KG Love Somebody" panose="02000503000000020003" pitchFamily="2" charset="0"/>
              </a:rPr>
              <a:t>The United States would be in charge of Korea south of the 38</a:t>
            </a:r>
            <a:r>
              <a:rPr lang="en-US" sz="2800" baseline="30000" dirty="0">
                <a:latin typeface="KG Love Somebody" panose="02000503000000020003" pitchFamily="2" charset="0"/>
              </a:rPr>
              <a:t>th</a:t>
            </a:r>
            <a:r>
              <a:rPr lang="en-US" sz="2800" dirty="0">
                <a:latin typeface="KG Love Somebody" panose="02000503000000020003" pitchFamily="2" charset="0"/>
              </a:rPr>
              <a:t> parallel.</a:t>
            </a:r>
          </a:p>
          <a:p>
            <a:pPr marL="914400" lvl="1" indent="-457200">
              <a:buFont typeface="Courier New" panose="02070309020205020404" pitchFamily="49" charset="0"/>
              <a:buChar char="o"/>
            </a:pPr>
            <a:endParaRPr lang="en-US" sz="2800" dirty="0">
              <a:latin typeface="KG Love Somebody" panose="02000503000000020003" pitchFamily="2" charset="0"/>
            </a:endParaRPr>
          </a:p>
          <a:p>
            <a:pPr marL="457200" indent="-457200">
              <a:buFont typeface="Arial" panose="020B0604020202020204" pitchFamily="34" charset="0"/>
              <a:buChar char="•"/>
            </a:pPr>
            <a:r>
              <a:rPr lang="en-US" sz="2800" dirty="0">
                <a:latin typeface="KG Love Somebody" panose="02000503000000020003" pitchFamily="2" charset="0"/>
              </a:rPr>
              <a:t>The Soviet Union established a communist government in North Korea. </a:t>
            </a:r>
          </a:p>
          <a:p>
            <a:pPr marL="457200" indent="-457200">
              <a:buFont typeface="Arial" panose="020B0604020202020204" pitchFamily="34" charset="0"/>
              <a:buChar char="•"/>
            </a:pPr>
            <a:endParaRPr lang="en-US" sz="2800" dirty="0">
              <a:latin typeface="KG Love Somebody" panose="02000503000000020003" pitchFamily="2" charset="0"/>
            </a:endParaRPr>
          </a:p>
          <a:p>
            <a:pPr marL="457200" indent="-457200">
              <a:buFont typeface="Arial" panose="020B0604020202020204" pitchFamily="34" charset="0"/>
              <a:buChar char="•"/>
            </a:pPr>
            <a:r>
              <a:rPr lang="en-US" sz="2800" dirty="0">
                <a:latin typeface="KG Love Somebody" panose="02000503000000020003" pitchFamily="2" charset="0"/>
              </a:rPr>
              <a:t>In South Korea, the United States promoted a democratic system.  </a:t>
            </a:r>
            <a:endParaRPr lang="en-US" sz="2800" b="1" dirty="0">
              <a:solidFill>
                <a:srgbClr val="003300"/>
              </a:solidFill>
              <a:latin typeface="Verdana" panose="020B0604030504040204" pitchFamily="34" charset="0"/>
            </a:endParaRPr>
          </a:p>
          <a:p>
            <a:endParaRPr lang="en-US" sz="2800" dirty="0">
              <a:solidFill>
                <a:srgbClr val="003300"/>
              </a:solidFill>
              <a:latin typeface="Verdana" panose="020B0604030504040204" pitchFamily="34" charset="0"/>
            </a:endParaRPr>
          </a:p>
          <a:p>
            <a:endParaRPr lang="en-US" sz="2800" dirty="0">
              <a:solidFill>
                <a:srgbClr val="003300"/>
              </a:solidFill>
              <a:latin typeface="Verdana" panose="020B0604030504040204" pitchFamily="34" charset="0"/>
            </a:endParaRPr>
          </a:p>
        </p:txBody>
      </p:sp>
    </p:spTree>
    <p:extLst>
      <p:ext uri="{BB962C8B-B14F-4D97-AF65-F5344CB8AC3E}">
        <p14:creationId xmlns:p14="http://schemas.microsoft.com/office/powerpoint/2010/main" val="1943389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3073" y="-84408"/>
            <a:ext cx="11525912"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Korean War Begins</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560126" cy="5202963"/>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KG Love Somebody" panose="02000503000000020003" pitchFamily="2" charset="0"/>
              </a:rPr>
              <a:t>In 1950, Kim Il Sung, the leader of North Korea, sent his powerful army into South Korea.</a:t>
            </a:r>
          </a:p>
          <a:p>
            <a:pPr marL="457200" indent="-457200">
              <a:lnSpc>
                <a:spcPct val="80000"/>
              </a:lnSpc>
              <a:spcBef>
                <a:spcPct val="50000"/>
              </a:spcBef>
              <a:buFont typeface="Arial" panose="020B0604020202020204" pitchFamily="34" charset="0"/>
              <a:buChar char="•"/>
            </a:pPr>
            <a:r>
              <a:rPr lang="en-US" sz="2700" dirty="0">
                <a:latin typeface="KG Love Somebody" panose="02000503000000020003" pitchFamily="2" charset="0"/>
              </a:rPr>
              <a:t>South Korea was where the United States had to take a stand against Communist aggression.</a:t>
            </a:r>
          </a:p>
          <a:p>
            <a:pPr marL="914400" lvl="1" indent="-457200">
              <a:lnSpc>
                <a:spcPct val="80000"/>
              </a:lnSpc>
              <a:spcBef>
                <a:spcPct val="50000"/>
              </a:spcBef>
              <a:buFont typeface="Courier New" panose="02070309020205020404" pitchFamily="49" charset="0"/>
              <a:buChar char="o"/>
            </a:pPr>
            <a:r>
              <a:rPr lang="en-US" sz="2700" dirty="0">
                <a:latin typeface="KG Love Somebody" panose="02000503000000020003" pitchFamily="2" charset="0"/>
              </a:rPr>
              <a:t>Truman ordered American naval and air forces to support Korean ground troops, and asked the United Nations to approve the use of force to stop the North Korean invasion.</a:t>
            </a:r>
          </a:p>
          <a:p>
            <a:pPr marL="914400" lvl="1" indent="-457200">
              <a:lnSpc>
                <a:spcPct val="80000"/>
              </a:lnSpc>
              <a:spcBef>
                <a:spcPct val="50000"/>
              </a:spcBef>
              <a:buFont typeface="Courier New" panose="02070309020205020404" pitchFamily="49" charset="0"/>
              <a:buChar char="o"/>
            </a:pPr>
            <a:endParaRPr lang="en-US" sz="2700" dirty="0">
              <a:latin typeface="KG Love Somebody" panose="02000503000000020003" pitchFamily="2" charset="0"/>
            </a:endParaRPr>
          </a:p>
          <a:p>
            <a:pPr marL="457200" indent="-457200">
              <a:buFont typeface="Arial" panose="020B0604020202020204" pitchFamily="34" charset="0"/>
              <a:buChar char="•"/>
            </a:pPr>
            <a:r>
              <a:rPr lang="en-US" sz="2700" dirty="0">
                <a:latin typeface="KG Love Somebody" panose="02000503000000020003" pitchFamily="2" charset="0"/>
              </a:rPr>
              <a:t>The United Nations responded quickly, imposing military sanctions. The U.S. and 19 other nations committed troops to the area.</a:t>
            </a:r>
          </a:p>
          <a:p>
            <a:pPr marL="914400" lvl="1" indent="-457200">
              <a:buFont typeface="Courier New" panose="02070309020205020404" pitchFamily="49" charset="0"/>
              <a:buChar char="o"/>
            </a:pPr>
            <a:r>
              <a:rPr lang="en-US" sz="2700" dirty="0">
                <a:latin typeface="KG Love Somebody" panose="02000503000000020003" pitchFamily="2" charset="0"/>
              </a:rPr>
              <a:t>Despite initial heavy losses, the combined UN forces finally began to win. </a:t>
            </a:r>
          </a:p>
        </p:txBody>
      </p:sp>
    </p:spTree>
    <p:extLst>
      <p:ext uri="{BB962C8B-B14F-4D97-AF65-F5344CB8AC3E}">
        <p14:creationId xmlns:p14="http://schemas.microsoft.com/office/powerpoint/2010/main" val="3520806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pic>
        <p:nvPicPr>
          <p:cNvPr id="4" name="Picture 2" descr="15-484-map"/>
          <p:cNvPicPr>
            <a:picLocks noChangeAspect="1" noChangeArrowheads="1"/>
          </p:cNvPicPr>
          <p:nvPr/>
        </p:nvPicPr>
        <p:blipFill>
          <a:blip r:embed="rId2">
            <a:extLst>
              <a:ext uri="{28A0092B-C50C-407E-A947-70E740481C1C}">
                <a14:useLocalDpi xmlns:a14="http://schemas.microsoft.com/office/drawing/2010/main" val="0"/>
              </a:ext>
            </a:extLst>
          </a:blip>
          <a:srcRect t="3125" b="6250"/>
          <a:stretch>
            <a:fillRect/>
          </a:stretch>
        </p:blipFill>
        <p:spPr bwMode="auto">
          <a:xfrm>
            <a:off x="3562578" y="0"/>
            <a:ext cx="5066844"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7" descr="K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55" y="180640"/>
            <a:ext cx="2274058" cy="27432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syng280"/>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5405" r="10811"/>
          <a:stretch>
            <a:fillRect/>
          </a:stretch>
        </p:blipFill>
        <p:spPr bwMode="auto">
          <a:xfrm>
            <a:off x="9310516" y="3429000"/>
            <a:ext cx="2274058" cy="27432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 Box 8"/>
          <p:cNvSpPr txBox="1">
            <a:spLocks noChangeArrowheads="1"/>
          </p:cNvSpPr>
          <p:nvPr/>
        </p:nvSpPr>
        <p:spPr bwMode="auto">
          <a:xfrm>
            <a:off x="138284" y="29718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dirty="0">
                <a:solidFill>
                  <a:schemeClr val="bg1"/>
                </a:solidFill>
                <a:latin typeface="KG Love Somebody" panose="02000503000000020003" pitchFamily="2" charset="0"/>
              </a:rPr>
              <a:t>Kim Il-Sung</a:t>
            </a:r>
          </a:p>
        </p:txBody>
      </p:sp>
      <p:sp>
        <p:nvSpPr>
          <p:cNvPr id="10" name="Text Box 6"/>
          <p:cNvSpPr txBox="1">
            <a:spLocks noChangeArrowheads="1"/>
          </p:cNvSpPr>
          <p:nvPr/>
        </p:nvSpPr>
        <p:spPr bwMode="auto">
          <a:xfrm>
            <a:off x="9075945" y="61722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dirty="0" err="1">
                <a:solidFill>
                  <a:schemeClr val="bg1"/>
                </a:solidFill>
                <a:latin typeface="KG Love Somebody" panose="02000503000000020003" pitchFamily="2" charset="0"/>
              </a:rPr>
              <a:t>Syngman</a:t>
            </a:r>
            <a:r>
              <a:rPr lang="en-US" sz="2400" dirty="0">
                <a:solidFill>
                  <a:schemeClr val="bg1"/>
                </a:solidFill>
                <a:latin typeface="KG Love Somebody" panose="02000503000000020003" pitchFamily="2" charset="0"/>
              </a:rPr>
              <a:t> Rhee</a:t>
            </a:r>
          </a:p>
        </p:txBody>
      </p:sp>
    </p:spTree>
    <p:extLst>
      <p:ext uri="{BB962C8B-B14F-4D97-AF65-F5344CB8AC3E}">
        <p14:creationId xmlns:p14="http://schemas.microsoft.com/office/powerpoint/2010/main" val="1312949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44839" y="-84408"/>
            <a:ext cx="7502375"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Korean War</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560126" cy="5170646"/>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KG Love Somebody" panose="02000503000000020003" pitchFamily="2" charset="0"/>
              </a:rPr>
              <a:t>The situation changed when General Douglas MacArthur disobeyed orders to stay in South Korea.</a:t>
            </a:r>
          </a:p>
          <a:p>
            <a:pPr marL="457200" indent="-457200">
              <a:buFont typeface="Arial" panose="020B0604020202020204" pitchFamily="34" charset="0"/>
              <a:buChar char="•"/>
            </a:pPr>
            <a:r>
              <a:rPr lang="en-US" sz="3000" dirty="0">
                <a:latin typeface="KG Love Somebody" panose="02000503000000020003" pitchFamily="2" charset="0"/>
              </a:rPr>
              <a:t> </a:t>
            </a:r>
          </a:p>
          <a:p>
            <a:pPr marL="457200" indent="-457200">
              <a:buFont typeface="Arial" panose="020B0604020202020204" pitchFamily="34" charset="0"/>
              <a:buChar char="•"/>
            </a:pPr>
            <a:r>
              <a:rPr lang="en-US" sz="3000" dirty="0">
                <a:latin typeface="KG Love Somebody" panose="02000503000000020003" pitchFamily="2" charset="0"/>
              </a:rPr>
              <a:t>Going beyond the 38</a:t>
            </a:r>
            <a:r>
              <a:rPr lang="en-US" sz="3000" baseline="30000" dirty="0">
                <a:latin typeface="KG Love Somebody" panose="02000503000000020003" pitchFamily="2" charset="0"/>
              </a:rPr>
              <a:t>th</a:t>
            </a:r>
            <a:r>
              <a:rPr lang="en-US" sz="3000" dirty="0">
                <a:latin typeface="KG Love Somebody" panose="02000503000000020003" pitchFamily="2" charset="0"/>
              </a:rPr>
              <a:t> parallel into North Korea brought communist China’s well-trained and well-equipped army into the war. </a:t>
            </a:r>
          </a:p>
          <a:p>
            <a:pPr marL="457200" indent="-457200">
              <a:buFont typeface="Arial" panose="020B0604020202020204" pitchFamily="34" charset="0"/>
              <a:buChar char="•"/>
            </a:pPr>
            <a:endParaRPr lang="en-US" sz="3000" dirty="0">
              <a:latin typeface="KG Love Somebody" panose="02000503000000020003" pitchFamily="2" charset="0"/>
            </a:endParaRPr>
          </a:p>
          <a:p>
            <a:pPr marL="457200" indent="-457200">
              <a:buFont typeface="Arial" panose="020B0604020202020204" pitchFamily="34" charset="0"/>
              <a:buChar char="•"/>
            </a:pPr>
            <a:r>
              <a:rPr lang="en-US" sz="3000" dirty="0">
                <a:latin typeface="KG Love Somebody" panose="02000503000000020003" pitchFamily="2" charset="0"/>
              </a:rPr>
              <a:t>When the fighting finally ended in 1953, no one was truly victorious.</a:t>
            </a:r>
          </a:p>
          <a:p>
            <a:pPr marL="457200" indent="-457200">
              <a:buFont typeface="Arial" panose="020B0604020202020204" pitchFamily="34" charset="0"/>
              <a:buChar char="•"/>
            </a:pPr>
            <a:r>
              <a:rPr lang="en-US" sz="3000" dirty="0">
                <a:latin typeface="KG Love Somebody" panose="02000503000000020003" pitchFamily="2" charset="0"/>
              </a:rPr>
              <a:t> </a:t>
            </a:r>
          </a:p>
          <a:p>
            <a:pPr marL="457200" indent="-457200">
              <a:buFont typeface="Arial" panose="020B0604020202020204" pitchFamily="34" charset="0"/>
              <a:buChar char="•"/>
            </a:pPr>
            <a:r>
              <a:rPr lang="en-US" sz="3000" dirty="0">
                <a:latin typeface="KG Love Somebody" panose="02000503000000020003" pitchFamily="2" charset="0"/>
              </a:rPr>
              <a:t>The 38th parallel dividing line remained intact.</a:t>
            </a:r>
          </a:p>
        </p:txBody>
      </p:sp>
    </p:spTree>
    <p:extLst>
      <p:ext uri="{BB962C8B-B14F-4D97-AF65-F5344CB8AC3E}">
        <p14:creationId xmlns:p14="http://schemas.microsoft.com/office/powerpoint/2010/main" val="4119012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kp05_10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 y="0"/>
            <a:ext cx="12204929"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788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Panmunjon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17" y="0"/>
            <a:ext cx="9998565"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067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91653" y="-84408"/>
            <a:ext cx="620875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Who Won?</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534641"/>
            <a:ext cx="11560126" cy="4524315"/>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en-GB" sz="3600" dirty="0">
                <a:latin typeface="KG Love Somebody" panose="02000503000000020003" pitchFamily="2" charset="0"/>
              </a:rPr>
              <a:t>South Korea remained “free”, so containment had worked.</a:t>
            </a:r>
          </a:p>
          <a:p>
            <a:pPr marL="457200" indent="-457200">
              <a:lnSpc>
                <a:spcPct val="80000"/>
              </a:lnSpc>
              <a:buFont typeface="Arial" panose="020B0604020202020204" pitchFamily="34" charset="0"/>
              <a:buChar char="•"/>
            </a:pPr>
            <a:endParaRPr lang="en-GB" sz="3600" dirty="0">
              <a:latin typeface="KG Love Somebody" panose="02000503000000020003" pitchFamily="2" charset="0"/>
            </a:endParaRPr>
          </a:p>
          <a:p>
            <a:pPr marL="457200" indent="-457200">
              <a:lnSpc>
                <a:spcPct val="80000"/>
              </a:lnSpc>
              <a:buFont typeface="Arial" panose="020B0604020202020204" pitchFamily="34" charset="0"/>
              <a:buChar char="•"/>
            </a:pPr>
            <a:r>
              <a:rPr lang="en-GB" sz="3600" dirty="0">
                <a:latin typeface="KG Love Somebody" panose="02000503000000020003" pitchFamily="2" charset="0"/>
              </a:rPr>
              <a:t>Korea was badly damaged, and many lives were lost. </a:t>
            </a:r>
          </a:p>
          <a:p>
            <a:pPr marL="457200" indent="-457200">
              <a:lnSpc>
                <a:spcPct val="80000"/>
              </a:lnSpc>
              <a:buFont typeface="Arial" panose="020B0604020202020204" pitchFamily="34" charset="0"/>
              <a:buChar char="•"/>
            </a:pPr>
            <a:endParaRPr lang="en-GB" sz="3600" dirty="0">
              <a:latin typeface="KG Love Somebody" panose="02000503000000020003" pitchFamily="2" charset="0"/>
            </a:endParaRPr>
          </a:p>
          <a:p>
            <a:pPr marL="457200" indent="-457200">
              <a:lnSpc>
                <a:spcPct val="80000"/>
              </a:lnSpc>
              <a:buFont typeface="Arial" panose="020B0604020202020204" pitchFamily="34" charset="0"/>
              <a:buChar char="•"/>
            </a:pPr>
            <a:r>
              <a:rPr lang="en-GB" sz="3600" dirty="0">
                <a:latin typeface="KG Love Somebody" panose="02000503000000020003" pitchFamily="2" charset="0"/>
              </a:rPr>
              <a:t>They are still two separate countries today.</a:t>
            </a:r>
          </a:p>
          <a:p>
            <a:pPr marL="457200" indent="-457200">
              <a:lnSpc>
                <a:spcPct val="80000"/>
              </a:lnSpc>
              <a:buFont typeface="Arial" panose="020B0604020202020204" pitchFamily="34" charset="0"/>
              <a:buChar char="•"/>
            </a:pPr>
            <a:endParaRPr lang="en-GB" sz="3600" dirty="0">
              <a:latin typeface="KG Love Somebody" panose="02000503000000020003" pitchFamily="2" charset="0"/>
            </a:endParaRPr>
          </a:p>
          <a:p>
            <a:pPr marL="457200" indent="-457200">
              <a:lnSpc>
                <a:spcPct val="80000"/>
              </a:lnSpc>
              <a:buFont typeface="Arial" panose="020B0604020202020204" pitchFamily="34" charset="0"/>
              <a:buChar char="•"/>
            </a:pPr>
            <a:r>
              <a:rPr lang="en-GB" sz="3600" dirty="0">
                <a:latin typeface="KG Love Somebody" panose="02000503000000020003" pitchFamily="2" charset="0"/>
              </a:rPr>
              <a:t>Reunification talks have begun, but progress is very, very slow.</a:t>
            </a:r>
          </a:p>
        </p:txBody>
      </p:sp>
    </p:spTree>
    <p:extLst>
      <p:ext uri="{BB962C8B-B14F-4D97-AF65-F5344CB8AC3E}">
        <p14:creationId xmlns:p14="http://schemas.microsoft.com/office/powerpoint/2010/main" val="432622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87082" y="-84408"/>
            <a:ext cx="6817892"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Back in USA</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560126" cy="486902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Love Somebody" panose="02000503000000020003" pitchFamily="2" charset="0"/>
              </a:rPr>
              <a:t>Many Americans worried that communism would take over the United States and dominate the world. </a:t>
            </a:r>
          </a:p>
          <a:p>
            <a:pPr marL="457200" indent="-457200">
              <a:buFont typeface="Arial" panose="020B0604020202020204" pitchFamily="34" charset="0"/>
              <a:buChar char="•"/>
            </a:pPr>
            <a:endParaRPr lang="en-US" sz="3200" dirty="0">
              <a:latin typeface="KG Love Somebody" panose="02000503000000020003" pitchFamily="2" charset="0"/>
            </a:endParaRPr>
          </a:p>
          <a:p>
            <a:pPr marL="457200" indent="-457200">
              <a:buFont typeface="Arial" panose="020B0604020202020204" pitchFamily="34" charset="0"/>
              <a:buChar char="•"/>
            </a:pPr>
            <a:r>
              <a:rPr lang="en-US" sz="3200" dirty="0">
                <a:latin typeface="KG Love Somebody" panose="02000503000000020003" pitchFamily="2" charset="0"/>
              </a:rPr>
              <a:t>Senator Joseph McCarthy spearheaded a communist hunt fueled by these fears throughout the U.S. </a:t>
            </a:r>
          </a:p>
          <a:p>
            <a:pPr marL="457200" indent="-457200">
              <a:buFont typeface="Arial" panose="020B0604020202020204" pitchFamily="34" charset="0"/>
              <a:buChar char="•"/>
            </a:pPr>
            <a:endParaRPr lang="en-US" sz="3200" dirty="0">
              <a:latin typeface="KG Love Somebody" panose="02000503000000020003" pitchFamily="2" charset="0"/>
            </a:endParaRPr>
          </a:p>
          <a:p>
            <a:pPr marL="457200" indent="-457200">
              <a:buFont typeface="Arial" panose="020B0604020202020204" pitchFamily="34" charset="0"/>
              <a:buChar char="•"/>
            </a:pPr>
            <a:r>
              <a:rPr lang="en-US" sz="3200" dirty="0">
                <a:latin typeface="KG Love Somebody" panose="02000503000000020003" pitchFamily="2" charset="0"/>
              </a:rPr>
              <a:t>His television appearances infected the nation with an anticommunist hysteria that ruined numerous lives from politicians to actors and writers.</a:t>
            </a:r>
          </a:p>
          <a:p>
            <a:pPr marL="457200" indent="-457200">
              <a:lnSpc>
                <a:spcPct val="80000"/>
              </a:lnSpc>
              <a:buFont typeface="Arial" panose="020B0604020202020204" pitchFamily="34" charset="0"/>
              <a:buChar char="•"/>
            </a:pPr>
            <a:endParaRPr lang="en-US" sz="2800" dirty="0">
              <a:latin typeface="KG Love Somebody" panose="02000503000000020003" pitchFamily="2" charset="0"/>
            </a:endParaRPr>
          </a:p>
        </p:txBody>
      </p:sp>
    </p:spTree>
    <p:extLst>
      <p:ext uri="{BB962C8B-B14F-4D97-AF65-F5344CB8AC3E}">
        <p14:creationId xmlns:p14="http://schemas.microsoft.com/office/powerpoint/2010/main" val="4154346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Text Box 2"/>
          <p:cNvSpPr txBox="1">
            <a:spLocks noChangeArrowheads="1"/>
          </p:cNvSpPr>
          <p:nvPr/>
        </p:nvSpPr>
        <p:spPr bwMode="auto">
          <a:xfrm>
            <a:off x="0" y="1787"/>
            <a:ext cx="12192000" cy="1015663"/>
          </a:xfrm>
          <a:prstGeom prst="rect">
            <a:avLst/>
          </a:prstGeom>
          <a:noFill/>
          <a:ln w="9525">
            <a:noFill/>
            <a:miter lim="800000"/>
            <a:headEnd/>
            <a:tailEnd/>
          </a:ln>
          <a:effectLst/>
        </p:spPr>
        <p:txBody>
          <a:bodyPr wrap="square" anchor="ctr">
            <a:spAutoFit/>
          </a:bodyPr>
          <a:lstStyle/>
          <a:p>
            <a:pPr algn="ctr">
              <a:spcBef>
                <a:spcPct val="50000"/>
              </a:spcBef>
              <a:defRPr/>
            </a:pPr>
            <a:r>
              <a:rPr lang="en-US" sz="6000" dirty="0">
                <a:solidFill>
                  <a:schemeClr val="bg1"/>
                </a:solidFill>
                <a:latin typeface="Before Collapse" panose="02000500000000000000" pitchFamily="2" charset="0"/>
              </a:rPr>
              <a:t>Premier Nikita Khrushchev</a:t>
            </a:r>
          </a:p>
        </p:txBody>
      </p:sp>
      <p:sp>
        <p:nvSpPr>
          <p:cNvPr id="79875" name="Rectangle 3"/>
          <p:cNvSpPr>
            <a:spLocks noChangeArrowheads="1"/>
          </p:cNvSpPr>
          <p:nvPr/>
        </p:nvSpPr>
        <p:spPr bwMode="auto">
          <a:xfrm>
            <a:off x="1349829" y="1244959"/>
            <a:ext cx="7363802" cy="5216525"/>
          </a:xfrm>
          <a:prstGeom prst="rect">
            <a:avLst/>
          </a:prstGeom>
          <a:noFill/>
          <a:ln w="9525">
            <a:noFill/>
            <a:miter lim="800000"/>
            <a:headEnd/>
            <a:tailEnd/>
          </a:ln>
          <a:effectLst/>
        </p:spPr>
        <p:txBody>
          <a:bodyPr wrap="square">
            <a:spAutoFit/>
          </a:bodyPr>
          <a:lstStyle/>
          <a:p>
            <a:pPr>
              <a:defRPr/>
            </a:pPr>
            <a:r>
              <a:rPr lang="en-US" sz="2800" dirty="0">
                <a:solidFill>
                  <a:schemeClr val="bg1"/>
                </a:solidFill>
                <a:latin typeface="KG Love Somebody" panose="02000503000000020003" pitchFamily="2" charset="0"/>
              </a:rPr>
              <a:t>About the capitalist </a:t>
            </a:r>
            <a:br>
              <a:rPr lang="en-US" sz="2800" dirty="0">
                <a:solidFill>
                  <a:schemeClr val="bg1"/>
                </a:solidFill>
                <a:latin typeface="KG Love Somebody" panose="02000503000000020003" pitchFamily="2" charset="0"/>
              </a:rPr>
            </a:br>
            <a:r>
              <a:rPr lang="en-US" sz="2800" dirty="0">
                <a:solidFill>
                  <a:schemeClr val="bg1"/>
                </a:solidFill>
                <a:latin typeface="KG Love Somebody" panose="02000503000000020003" pitchFamily="2" charset="0"/>
              </a:rPr>
              <a:t>states, it doesn't </a:t>
            </a:r>
            <a:br>
              <a:rPr lang="en-US" sz="2800" dirty="0">
                <a:solidFill>
                  <a:schemeClr val="bg1"/>
                </a:solidFill>
                <a:latin typeface="KG Love Somebody" panose="02000503000000020003" pitchFamily="2" charset="0"/>
              </a:rPr>
            </a:br>
            <a:r>
              <a:rPr lang="en-US" sz="2800" dirty="0">
                <a:solidFill>
                  <a:schemeClr val="bg1"/>
                </a:solidFill>
                <a:latin typeface="KG Love Somebody" panose="02000503000000020003" pitchFamily="2" charset="0"/>
              </a:rPr>
              <a:t>depend on you </a:t>
            </a:r>
            <a:br>
              <a:rPr lang="en-US" sz="2800" dirty="0">
                <a:solidFill>
                  <a:schemeClr val="bg1"/>
                </a:solidFill>
                <a:latin typeface="KG Love Somebody" panose="02000503000000020003" pitchFamily="2" charset="0"/>
              </a:rPr>
            </a:br>
            <a:r>
              <a:rPr lang="en-US" sz="2800" dirty="0">
                <a:solidFill>
                  <a:schemeClr val="bg1"/>
                </a:solidFill>
                <a:latin typeface="KG Love Somebody" panose="02000503000000020003" pitchFamily="2" charset="0"/>
              </a:rPr>
              <a:t>whether we </a:t>
            </a:r>
            <a:br>
              <a:rPr lang="en-US" sz="2800" dirty="0">
                <a:solidFill>
                  <a:schemeClr val="bg1"/>
                </a:solidFill>
                <a:latin typeface="KG Love Somebody" panose="02000503000000020003" pitchFamily="2" charset="0"/>
              </a:rPr>
            </a:br>
            <a:r>
              <a:rPr lang="en-US" sz="2800" dirty="0">
                <a:solidFill>
                  <a:schemeClr val="bg1"/>
                </a:solidFill>
                <a:latin typeface="KG Love Somebody" panose="02000503000000020003" pitchFamily="2" charset="0"/>
              </a:rPr>
              <a:t>(Soviet Union) exist.</a:t>
            </a:r>
            <a:br>
              <a:rPr lang="en-US" sz="2800" dirty="0">
                <a:solidFill>
                  <a:schemeClr val="bg1"/>
                </a:solidFill>
                <a:latin typeface="KG Love Somebody" panose="02000503000000020003" pitchFamily="2" charset="0"/>
              </a:rPr>
            </a:br>
            <a:r>
              <a:rPr lang="en-US" sz="2800" dirty="0">
                <a:solidFill>
                  <a:schemeClr val="bg1"/>
                </a:solidFill>
                <a:latin typeface="KG Love Somebody" panose="02000503000000020003" pitchFamily="2" charset="0"/>
              </a:rPr>
              <a:t>If you don't like us, </a:t>
            </a:r>
            <a:br>
              <a:rPr lang="en-US" sz="2800" dirty="0">
                <a:solidFill>
                  <a:schemeClr val="bg1"/>
                </a:solidFill>
                <a:latin typeface="KG Love Somebody" panose="02000503000000020003" pitchFamily="2" charset="0"/>
              </a:rPr>
            </a:br>
            <a:r>
              <a:rPr lang="en-US" sz="2800" dirty="0">
                <a:solidFill>
                  <a:schemeClr val="bg1"/>
                </a:solidFill>
                <a:latin typeface="KG Love Somebody" panose="02000503000000020003" pitchFamily="2" charset="0"/>
              </a:rPr>
              <a:t>don't accept our </a:t>
            </a:r>
            <a:br>
              <a:rPr lang="en-US" sz="2800" dirty="0">
                <a:solidFill>
                  <a:schemeClr val="bg1"/>
                </a:solidFill>
                <a:latin typeface="KG Love Somebody" panose="02000503000000020003" pitchFamily="2" charset="0"/>
              </a:rPr>
            </a:br>
            <a:r>
              <a:rPr lang="en-US" sz="2800" dirty="0">
                <a:solidFill>
                  <a:schemeClr val="bg1"/>
                </a:solidFill>
                <a:latin typeface="KG Love Somebody" panose="02000503000000020003" pitchFamily="2" charset="0"/>
              </a:rPr>
              <a:t>invitations, and don't</a:t>
            </a:r>
            <a:br>
              <a:rPr lang="en-US" sz="2800" dirty="0">
                <a:solidFill>
                  <a:schemeClr val="bg1"/>
                </a:solidFill>
                <a:latin typeface="KG Love Somebody" panose="02000503000000020003" pitchFamily="2" charset="0"/>
              </a:rPr>
            </a:br>
            <a:r>
              <a:rPr lang="en-US" sz="2800" dirty="0">
                <a:solidFill>
                  <a:schemeClr val="bg1"/>
                </a:solidFill>
                <a:latin typeface="KG Love Somebody" panose="02000503000000020003" pitchFamily="2" charset="0"/>
              </a:rPr>
              <a:t>invite us to come </a:t>
            </a:r>
            <a:br>
              <a:rPr lang="en-US" sz="2800" dirty="0">
                <a:solidFill>
                  <a:schemeClr val="bg1"/>
                </a:solidFill>
                <a:latin typeface="KG Love Somebody" panose="02000503000000020003" pitchFamily="2" charset="0"/>
              </a:rPr>
            </a:br>
            <a:r>
              <a:rPr lang="en-US" sz="2800" dirty="0">
                <a:solidFill>
                  <a:schemeClr val="bg1"/>
                </a:solidFill>
                <a:latin typeface="KG Love Somebody" panose="02000503000000020003" pitchFamily="2" charset="0"/>
              </a:rPr>
              <a:t>to see you. Whether </a:t>
            </a:r>
            <a:br>
              <a:rPr lang="en-US" sz="2800" dirty="0">
                <a:solidFill>
                  <a:schemeClr val="bg1"/>
                </a:solidFill>
                <a:latin typeface="KG Love Somebody" panose="02000503000000020003" pitchFamily="2" charset="0"/>
              </a:rPr>
            </a:br>
            <a:r>
              <a:rPr lang="en-US" sz="2800" dirty="0">
                <a:solidFill>
                  <a:schemeClr val="bg1"/>
                </a:solidFill>
                <a:latin typeface="KG Love Somebody" panose="02000503000000020003" pitchFamily="2" charset="0"/>
              </a:rPr>
              <a:t>you like it our not, history is on our side. </a:t>
            </a:r>
            <a:r>
              <a:rPr lang="en-US" sz="2800" dirty="0">
                <a:solidFill>
                  <a:srgbClr val="FF0000"/>
                </a:solidFill>
                <a:latin typeface="KG Love Somebody" panose="02000503000000020003" pitchFamily="2" charset="0"/>
              </a:rPr>
              <a:t>We will bury you.   </a:t>
            </a:r>
            <a:r>
              <a:rPr lang="en-US" sz="2800" dirty="0">
                <a:solidFill>
                  <a:schemeClr val="bg1"/>
                </a:solidFill>
                <a:latin typeface="KG Love Somebody" panose="02000503000000020003" pitchFamily="2" charset="0"/>
              </a:rPr>
              <a:t>-- 1956</a:t>
            </a:r>
          </a:p>
        </p:txBody>
      </p:sp>
      <p:pic>
        <p:nvPicPr>
          <p:cNvPr id="13316" name="Picture 4" descr="khrushchev"/>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6737" b="25894"/>
          <a:stretch>
            <a:fillRect/>
          </a:stretch>
        </p:blipFill>
        <p:spPr bwMode="auto">
          <a:xfrm>
            <a:off x="6096000" y="1244959"/>
            <a:ext cx="3973357"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289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iterate type="wd">
                                    <p:tmPct val="10000"/>
                                  </p:iterate>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up)">
                                      <p:cBhvr>
                                        <p:cTn id="7" dur="2000"/>
                                        <p:tgtEl>
                                          <p:spTgt spid="79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16582" y="-84408"/>
            <a:ext cx="7758855"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A New Leader</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350589"/>
            <a:ext cx="11560126" cy="552151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800" dirty="0">
                <a:latin typeface="KG Love Somebody" panose="02000503000000020003" pitchFamily="2" charset="0"/>
              </a:rPr>
              <a:t>Nikita Khrushchev was born in 1894 to a miner in Ukraine. His grandfather was a serf.</a:t>
            </a:r>
          </a:p>
          <a:p>
            <a:pPr marL="342900" indent="-342900">
              <a:lnSpc>
                <a:spcPct val="90000"/>
              </a:lnSpc>
              <a:buFont typeface="Arial" panose="020B0604020202020204" pitchFamily="34" charset="0"/>
              <a:buChar char="•"/>
            </a:pPr>
            <a:r>
              <a:rPr lang="en-US" sz="2800" dirty="0">
                <a:latin typeface="KG Love Somebody" panose="02000503000000020003" pitchFamily="2" charset="0"/>
              </a:rPr>
              <a:t>He served as the First Secretary of the Communist Party of the Soviet Union from 1953-1964.</a:t>
            </a:r>
          </a:p>
          <a:p>
            <a:pPr marL="914400" lvl="1" indent="-457200">
              <a:lnSpc>
                <a:spcPct val="90000"/>
              </a:lnSpc>
              <a:buFont typeface="Courier New" panose="02070309020205020404" pitchFamily="49" charset="0"/>
              <a:buChar char="o"/>
            </a:pPr>
            <a:r>
              <a:rPr lang="en-US" sz="2800" dirty="0">
                <a:latin typeface="KG Love Somebody" panose="02000503000000020003" pitchFamily="2" charset="0"/>
              </a:rPr>
              <a:t>He initiated the space program that launched Sputnik I.</a:t>
            </a:r>
          </a:p>
          <a:p>
            <a:pPr marL="914400" lvl="1" indent="-457200">
              <a:lnSpc>
                <a:spcPct val="90000"/>
              </a:lnSpc>
              <a:buFont typeface="Courier New" panose="02070309020205020404" pitchFamily="49" charset="0"/>
              <a:buChar char="o"/>
            </a:pPr>
            <a:r>
              <a:rPr lang="en-US" sz="2800" dirty="0">
                <a:latin typeface="KG Love Somebody" panose="02000503000000020003" pitchFamily="2" charset="0"/>
              </a:rPr>
              <a:t>He had the idea of placing nuclear missiles in Cuba to restore the balance of power during the Cold War. This led to the Cuban Missile Crisis.</a:t>
            </a:r>
          </a:p>
          <a:p>
            <a:pPr marL="914400" lvl="1" indent="-457200">
              <a:lnSpc>
                <a:spcPct val="90000"/>
              </a:lnSpc>
              <a:buFont typeface="Courier New" panose="02070309020205020404" pitchFamily="49" charset="0"/>
              <a:buChar char="o"/>
            </a:pPr>
            <a:r>
              <a:rPr lang="en-US" sz="2800" dirty="0">
                <a:latin typeface="KG Love Somebody" panose="02000503000000020003" pitchFamily="2" charset="0"/>
              </a:rPr>
              <a:t>His announced goals were to overtake the United States in productivity and to help spread Communism throughout the world. </a:t>
            </a:r>
          </a:p>
          <a:p>
            <a:pPr marL="342900" indent="-342900">
              <a:lnSpc>
                <a:spcPct val="90000"/>
              </a:lnSpc>
              <a:buFont typeface="Arial" panose="020B0604020202020204" pitchFamily="34" charset="0"/>
              <a:buChar char="•"/>
            </a:pPr>
            <a:r>
              <a:rPr lang="en-US" sz="2800" dirty="0">
                <a:latin typeface="KG Love Somebody" panose="02000503000000020003" pitchFamily="2" charset="0"/>
              </a:rPr>
              <a:t>Khrushchev was overthrown in 1964. After seven years of house arrest, he died in Moscow in 1971.</a:t>
            </a:r>
          </a:p>
          <a:p>
            <a:pPr marL="342900" indent="-342900">
              <a:lnSpc>
                <a:spcPct val="9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95347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5" descr="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56" y="0"/>
            <a:ext cx="9129776"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2071688" y="85725"/>
            <a:ext cx="8596312" cy="579438"/>
          </a:xfrm>
        </p:spPr>
        <p:txBody>
          <a:bodyPr/>
          <a:lstStyle/>
          <a:p>
            <a:pPr algn="ctr" eaLnBrk="1" hangingPunct="1"/>
            <a:r>
              <a:rPr lang="en-US" sz="3200" dirty="0">
                <a:latin typeface="KG Love Somebody" panose="02000503000000020003" pitchFamily="2" charset="0"/>
              </a:rPr>
              <a:t>“Gulag”: large prison camp in Siberia.</a:t>
            </a:r>
          </a:p>
        </p:txBody>
      </p:sp>
    </p:spTree>
    <p:extLst>
      <p:ext uri="{BB962C8B-B14F-4D97-AF65-F5344CB8AC3E}">
        <p14:creationId xmlns:p14="http://schemas.microsoft.com/office/powerpoint/2010/main" val="4237379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07355" y="-84408"/>
            <a:ext cx="737734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Berlin Wall</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560126" cy="496751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3200" dirty="0">
                <a:latin typeface="KG Love Somebody" panose="02000503000000020003" pitchFamily="2" charset="0"/>
              </a:rPr>
              <a:t>Berliners hated living under communism.</a:t>
            </a:r>
          </a:p>
          <a:p>
            <a:pPr marL="285750" indent="-285750">
              <a:lnSpc>
                <a:spcPct val="90000"/>
              </a:lnSpc>
              <a:buFont typeface="Arial" panose="020B0604020202020204" pitchFamily="34" charset="0"/>
              <a:buChar char="•"/>
            </a:pPr>
            <a:r>
              <a:rPr lang="en-US" sz="3200" dirty="0">
                <a:latin typeface="KG Love Somebody" panose="02000503000000020003" pitchFamily="2" charset="0"/>
              </a:rPr>
              <a:t>Luckily, West Berlin and freedom were just across the street.</a:t>
            </a:r>
          </a:p>
          <a:p>
            <a:pPr marL="914400" lvl="1" indent="-457200">
              <a:lnSpc>
                <a:spcPct val="90000"/>
              </a:lnSpc>
              <a:buFont typeface="Courier New" panose="02070309020205020404" pitchFamily="49" charset="0"/>
              <a:buChar char="o"/>
            </a:pPr>
            <a:r>
              <a:rPr lang="en-US" sz="3200" dirty="0">
                <a:latin typeface="KG Love Somebody" panose="02000503000000020003" pitchFamily="2" charset="0"/>
              </a:rPr>
              <a:t>About 3 million people fled to West Berlin looking for political freedom and better lives.</a:t>
            </a:r>
          </a:p>
          <a:p>
            <a:pPr marL="914400" lvl="1" indent="-457200">
              <a:lnSpc>
                <a:spcPct val="90000"/>
              </a:lnSpc>
              <a:buFont typeface="Courier New" panose="02070309020205020404" pitchFamily="49" charset="0"/>
              <a:buChar char="o"/>
            </a:pPr>
            <a:r>
              <a:rPr lang="en-US" sz="3200" dirty="0">
                <a:latin typeface="KG Love Somebody" panose="02000503000000020003" pitchFamily="2" charset="0"/>
              </a:rPr>
              <a:t>The East German government wanted it to stop.</a:t>
            </a:r>
          </a:p>
          <a:p>
            <a:pPr marL="914400" lvl="1" indent="-457200">
              <a:lnSpc>
                <a:spcPct val="90000"/>
              </a:lnSpc>
              <a:buFont typeface="Courier New" panose="02070309020205020404" pitchFamily="49" charset="0"/>
              <a:buChar char="o"/>
            </a:pPr>
            <a:endParaRPr lang="en-US" sz="3200" dirty="0">
              <a:latin typeface="KG Love Somebody" panose="02000503000000020003" pitchFamily="2" charset="0"/>
            </a:endParaRPr>
          </a:p>
          <a:p>
            <a:pPr marL="285750" indent="-285750">
              <a:lnSpc>
                <a:spcPct val="90000"/>
              </a:lnSpc>
              <a:buFont typeface="Arial" panose="020B0604020202020204" pitchFamily="34" charset="0"/>
              <a:buChar char="•"/>
            </a:pPr>
            <a:r>
              <a:rPr lang="en-US" sz="3200" dirty="0">
                <a:latin typeface="KG Love Somebody" panose="02000503000000020003" pitchFamily="2" charset="0"/>
              </a:rPr>
              <a:t>In August 1961, East Germany built a 103 mile wall between East and West Berlin.</a:t>
            </a:r>
          </a:p>
          <a:p>
            <a:pPr marL="914400" lvl="1" indent="-457200">
              <a:lnSpc>
                <a:spcPct val="90000"/>
              </a:lnSpc>
              <a:buFont typeface="Courier New" panose="02070309020205020404" pitchFamily="49" charset="0"/>
              <a:buChar char="o"/>
            </a:pPr>
            <a:r>
              <a:rPr lang="en-US" sz="3200" dirty="0">
                <a:latin typeface="KG Love Somebody" panose="02000503000000020003" pitchFamily="2" charset="0"/>
              </a:rPr>
              <a:t>Guarded by Soviet troops, it became a symbol of the split between western and eastern Europe.</a:t>
            </a:r>
          </a:p>
        </p:txBody>
      </p:sp>
    </p:spTree>
    <p:extLst>
      <p:ext uri="{BB962C8B-B14F-4D97-AF65-F5344CB8AC3E}">
        <p14:creationId xmlns:p14="http://schemas.microsoft.com/office/powerpoint/2010/main" val="3031052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erlin_wall_construction_19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700" y="0"/>
            <a:ext cx="8792599"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5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Rectangle 5"/>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er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0"/>
            <a:ext cx="9525000"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48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erlin Wall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05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eckpoint Charlie (Laura Wharen).JPG"/>
          <p:cNvPicPr>
            <a:picLocks noChangeAspect="1"/>
          </p:cNvPicPr>
          <p:nvPr/>
        </p:nvPicPr>
        <p:blipFill>
          <a:blip r:embed="rId2">
            <a:extLst>
              <a:ext uri="{28A0092B-C50C-407E-A947-70E740481C1C}">
                <a14:useLocalDpi xmlns:a14="http://schemas.microsoft.com/office/drawing/2010/main" val="0"/>
              </a:ext>
            </a:extLst>
          </a:blip>
          <a:srcRect l="48889" t="53737" r="7838" b="4089"/>
          <a:stretch>
            <a:fillRect/>
          </a:stretch>
        </p:blipFill>
        <p:spPr bwMode="auto">
          <a:xfrm>
            <a:off x="1250993" y="0"/>
            <a:ext cx="9690014"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367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5" name="Picture 3" descr="Khrushchev&amp;JFK"/>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88487" y="0"/>
            <a:ext cx="9127280"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2946" name="Text Box 2"/>
          <p:cNvSpPr txBox="1">
            <a:spLocks noChangeArrowheads="1"/>
          </p:cNvSpPr>
          <p:nvPr/>
        </p:nvSpPr>
        <p:spPr bwMode="auto">
          <a:xfrm>
            <a:off x="1988487" y="0"/>
            <a:ext cx="7086600" cy="461665"/>
          </a:xfrm>
          <a:prstGeom prst="rect">
            <a:avLst/>
          </a:prstGeom>
          <a:noFill/>
          <a:ln w="9525">
            <a:noFill/>
            <a:miter lim="800000"/>
            <a:headEnd/>
            <a:tailEnd/>
          </a:ln>
          <a:effectLst/>
        </p:spPr>
        <p:txBody>
          <a:bodyPr anchor="ctr">
            <a:spAutoFit/>
          </a:bodyPr>
          <a:lstStyle/>
          <a:p>
            <a:pPr>
              <a:spcBef>
                <a:spcPct val="50000"/>
              </a:spcBef>
              <a:defRPr/>
            </a:pPr>
            <a:r>
              <a:rPr lang="en-US" sz="2400" b="1" dirty="0">
                <a:solidFill>
                  <a:srgbClr val="D40000"/>
                </a:solidFill>
                <a:effectLst>
                  <a:outerShdw blurRad="38100" dist="38100" dir="2700000" algn="tl">
                    <a:srgbClr val="C0C0C0"/>
                  </a:outerShdw>
                </a:effectLst>
                <a:latin typeface="KG Love Somebody" panose="02000503000000020003" pitchFamily="2" charset="0"/>
              </a:rPr>
              <a:t>Paris, 1961</a:t>
            </a:r>
          </a:p>
        </p:txBody>
      </p:sp>
      <p:sp>
        <p:nvSpPr>
          <p:cNvPr id="82948" name="Text Box 4"/>
          <p:cNvSpPr txBox="1">
            <a:spLocks noChangeArrowheads="1"/>
          </p:cNvSpPr>
          <p:nvPr/>
        </p:nvSpPr>
        <p:spPr bwMode="auto">
          <a:xfrm>
            <a:off x="2588654" y="5410201"/>
            <a:ext cx="7926946" cy="1200329"/>
          </a:xfrm>
          <a:prstGeom prst="rect">
            <a:avLst/>
          </a:prstGeom>
          <a:noFill/>
          <a:ln w="9525">
            <a:noFill/>
            <a:miter lim="800000"/>
            <a:headEnd/>
            <a:tailEnd/>
          </a:ln>
          <a:effectLst/>
        </p:spPr>
        <p:txBody>
          <a:bodyPr wrap="square">
            <a:spAutoFit/>
          </a:bodyPr>
          <a:lstStyle/>
          <a:p>
            <a:pPr algn="ctr">
              <a:spcBef>
                <a:spcPct val="50000"/>
              </a:spcBef>
              <a:defRPr/>
            </a:pPr>
            <a:r>
              <a:rPr lang="en-US" sz="2400" dirty="0">
                <a:solidFill>
                  <a:srgbClr val="FFFF00"/>
                </a:solidFill>
                <a:latin typeface="KG Love Somebody" panose="02000503000000020003" pitchFamily="2" charset="0"/>
              </a:rPr>
              <a:t>Khrushchev &amp; JFK meet to discuss Berlin and nuclear proliferation.  Khrushchev thinks that JFK is young, inexperienced, and can be pushed over.</a:t>
            </a:r>
          </a:p>
        </p:txBody>
      </p:sp>
    </p:spTree>
    <p:extLst>
      <p:ext uri="{BB962C8B-B14F-4D97-AF65-F5344CB8AC3E}">
        <p14:creationId xmlns:p14="http://schemas.microsoft.com/office/powerpoint/2010/main" val="3775282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randenburg-gate-december-19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413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39770" y="-84408"/>
            <a:ext cx="9512540"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Losing Control</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89044"/>
            <a:ext cx="11560126"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KG Love Somebody" panose="02000503000000020003" pitchFamily="2" charset="0"/>
              </a:rPr>
              <a:t>The economy did not grow; the government spent too much money on heavy industry.</a:t>
            </a:r>
          </a:p>
          <a:p>
            <a:pPr marL="1028700" lvl="1" indent="-571500">
              <a:buFont typeface="Courier New" panose="02070309020205020404" pitchFamily="49" charset="0"/>
              <a:buChar char="o"/>
            </a:pPr>
            <a:r>
              <a:rPr lang="en-US" sz="3600" dirty="0">
                <a:latin typeface="KG Love Somebody" panose="02000503000000020003" pitchFamily="2" charset="0"/>
              </a:rPr>
              <a:t>This often caused food shortages.</a:t>
            </a:r>
          </a:p>
          <a:p>
            <a:pPr marL="742950" lvl="1" indent="-285750">
              <a:buFont typeface="Arial" panose="020B0604020202020204" pitchFamily="34" charset="0"/>
              <a:buChar char="•"/>
            </a:pPr>
            <a:endParaRPr lang="en-US" sz="3600" dirty="0">
              <a:latin typeface="KG Love Somebody" panose="02000503000000020003" pitchFamily="2" charset="0"/>
            </a:endParaRPr>
          </a:p>
          <a:p>
            <a:pPr marL="285750" indent="-285750">
              <a:buFont typeface="Arial" panose="020B0604020202020204" pitchFamily="34" charset="0"/>
              <a:buChar char="•"/>
            </a:pPr>
            <a:r>
              <a:rPr lang="en-US" sz="3600" dirty="0">
                <a:latin typeface="KG Love Somebody" panose="02000503000000020003" pitchFamily="2" charset="0"/>
              </a:rPr>
              <a:t>By the 1980s, most Soviet people had lost faith in the communist system.</a:t>
            </a:r>
          </a:p>
          <a:p>
            <a:pPr marL="1028700" lvl="1" indent="-571500">
              <a:buFont typeface="Courier New" panose="02070309020205020404" pitchFamily="49" charset="0"/>
              <a:buChar char="o"/>
            </a:pPr>
            <a:r>
              <a:rPr lang="en-US" sz="3600" dirty="0">
                <a:latin typeface="KG Love Somebody" panose="02000503000000020003" pitchFamily="2" charset="0"/>
              </a:rPr>
              <a:t>They had no personal freedoms.</a:t>
            </a:r>
          </a:p>
        </p:txBody>
      </p:sp>
    </p:spTree>
    <p:extLst>
      <p:ext uri="{BB962C8B-B14F-4D97-AF65-F5344CB8AC3E}">
        <p14:creationId xmlns:p14="http://schemas.microsoft.com/office/powerpoint/2010/main" val="1378009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39759" y="-84408"/>
            <a:ext cx="9512540"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Losing Control</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18731"/>
            <a:ext cx="114300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Love Somebody" panose="02000503000000020003" pitchFamily="2" charset="0"/>
              </a:rPr>
              <a:t>Soviet Union was spending tons of money putting down revolts, protecting its borders, and keeping up with the US in the arms race.</a:t>
            </a:r>
          </a:p>
          <a:p>
            <a:pPr marL="457200" indent="-457200">
              <a:buFont typeface="Arial" panose="020B0604020202020204" pitchFamily="34" charset="0"/>
              <a:buChar char="•"/>
            </a:pPr>
            <a:endParaRPr lang="en-US" sz="3200" dirty="0">
              <a:latin typeface="KG Love Somebody" panose="02000503000000020003" pitchFamily="2" charset="0"/>
            </a:endParaRPr>
          </a:p>
          <a:p>
            <a:pPr marL="457200" indent="-457200">
              <a:buFont typeface="Arial" panose="020B0604020202020204" pitchFamily="34" charset="0"/>
              <a:buChar char="•"/>
            </a:pPr>
            <a:r>
              <a:rPr lang="en-US" sz="3200" dirty="0">
                <a:latin typeface="KG Love Somebody" panose="02000503000000020003" pitchFamily="2" charset="0"/>
              </a:rPr>
              <a:t>In 1985, the economy was so unstable that                Mikhail Gorbachev, head of USSR, reduced government control of business and                             increased the freedoms for all citizens.</a:t>
            </a:r>
          </a:p>
        </p:txBody>
      </p:sp>
      <p:pic>
        <p:nvPicPr>
          <p:cNvPr id="9" name="Picture 4" descr="Mikhail Gorbach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7990" y="3827767"/>
            <a:ext cx="1898675" cy="246888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600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7381" y="-84408"/>
            <a:ext cx="10777310"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Berlin Wall Falls</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89044"/>
            <a:ext cx="11560126" cy="4031873"/>
          </a:xfrm>
          <a:prstGeom prst="rect">
            <a:avLst/>
          </a:prstGeom>
          <a:noFill/>
        </p:spPr>
        <p:txBody>
          <a:bodyPr wrap="square" rtlCol="0">
            <a:spAutoFit/>
          </a:bodyPr>
          <a:lstStyle/>
          <a:p>
            <a:pPr marL="285750" indent="-285750">
              <a:lnSpc>
                <a:spcPct val="80000"/>
              </a:lnSpc>
              <a:buFont typeface="Arial" panose="020B0604020202020204" pitchFamily="34" charset="0"/>
              <a:buChar char="•"/>
            </a:pPr>
            <a:r>
              <a:rPr lang="en-US" sz="3200" dirty="0">
                <a:latin typeface="KG Love Somebody" panose="02000503000000020003" pitchFamily="2" charset="0"/>
              </a:rPr>
              <a:t>Demonstrations by people prompted the government to remove border-crossing restrictions.  </a:t>
            </a:r>
          </a:p>
          <a:p>
            <a:pPr marL="914400" lvl="1" indent="-457200">
              <a:lnSpc>
                <a:spcPct val="80000"/>
              </a:lnSpc>
              <a:buFont typeface="Courier New" panose="02070309020205020404" pitchFamily="49" charset="0"/>
              <a:buChar char="o"/>
            </a:pPr>
            <a:r>
              <a:rPr lang="en-US" sz="3200" dirty="0">
                <a:latin typeface="KG Love Somebody" panose="02000503000000020003" pitchFamily="2" charset="0"/>
              </a:rPr>
              <a:t>When the announcement was made, East and West Berliners climbed the wall and celebrated.</a:t>
            </a:r>
          </a:p>
          <a:p>
            <a:pPr marL="914400" lvl="1" indent="-457200">
              <a:lnSpc>
                <a:spcPct val="80000"/>
              </a:lnSpc>
              <a:buFont typeface="Courier New" panose="02070309020205020404" pitchFamily="49" charset="0"/>
              <a:buChar char="o"/>
            </a:pPr>
            <a:r>
              <a:rPr lang="en-US" sz="3200" dirty="0">
                <a:latin typeface="KG Love Somebody" panose="02000503000000020003" pitchFamily="2" charset="0"/>
              </a:rPr>
              <a:t>Citizens immediately began tearing down the wall.</a:t>
            </a:r>
          </a:p>
          <a:p>
            <a:pPr marL="914400" lvl="1" indent="-457200">
              <a:lnSpc>
                <a:spcPct val="80000"/>
              </a:lnSpc>
              <a:buFont typeface="Arial" panose="020B0604020202020204" pitchFamily="34" charset="0"/>
              <a:buChar char="•"/>
            </a:pPr>
            <a:endParaRPr lang="en-US" sz="3200" dirty="0">
              <a:latin typeface="KG Love Somebody" panose="02000503000000020003" pitchFamily="2" charset="0"/>
            </a:endParaRPr>
          </a:p>
          <a:p>
            <a:pPr marL="285750" indent="-285750">
              <a:lnSpc>
                <a:spcPct val="80000"/>
              </a:lnSpc>
              <a:buFont typeface="Arial" panose="020B0604020202020204" pitchFamily="34" charset="0"/>
              <a:buChar char="•"/>
            </a:pPr>
            <a:r>
              <a:rPr lang="en-US" sz="3200" dirty="0">
                <a:latin typeface="KG Love Somebody" panose="02000503000000020003" pitchFamily="2" charset="0"/>
              </a:rPr>
              <a:t>Nov. 9</a:t>
            </a:r>
            <a:r>
              <a:rPr lang="en-US" sz="3200" baseline="30000" dirty="0">
                <a:latin typeface="KG Love Somebody" panose="02000503000000020003" pitchFamily="2" charset="0"/>
              </a:rPr>
              <a:t>th</a:t>
            </a:r>
            <a:r>
              <a:rPr lang="en-US" sz="3200" dirty="0">
                <a:latin typeface="KG Love Somebody" panose="02000503000000020003" pitchFamily="2" charset="0"/>
              </a:rPr>
              <a:t> 1989: the Berlin Wall, a symbol of communism, was destroyed.</a:t>
            </a:r>
          </a:p>
          <a:p>
            <a:pPr marL="914400" lvl="1" indent="-457200">
              <a:lnSpc>
                <a:spcPct val="80000"/>
              </a:lnSpc>
              <a:buFont typeface="Courier New" panose="02070309020205020404" pitchFamily="49" charset="0"/>
              <a:buChar char="o"/>
            </a:pPr>
            <a:r>
              <a:rPr lang="en-US" sz="3200" dirty="0">
                <a:latin typeface="KG Love Somebody" panose="02000503000000020003" pitchFamily="2" charset="0"/>
              </a:rPr>
              <a:t>Shortly after the Berlin Wall fell, Germany was reunited as one country (October 3, 1990).</a:t>
            </a:r>
          </a:p>
        </p:txBody>
      </p:sp>
    </p:spTree>
    <p:extLst>
      <p:ext uri="{BB962C8B-B14F-4D97-AF65-F5344CB8AC3E}">
        <p14:creationId xmlns:p14="http://schemas.microsoft.com/office/powerpoint/2010/main" val="348267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10083" y="-84408"/>
            <a:ext cx="957185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Soviets In WWII</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557452"/>
            <a:ext cx="11560126"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Love Somebody" panose="02000503000000020003" pitchFamily="2" charset="0"/>
              </a:rPr>
              <a:t>In 1939, Stalin signed an agreement with Germany—”no more fighting”.</a:t>
            </a:r>
          </a:p>
          <a:p>
            <a:pPr marL="457200" indent="-457200">
              <a:buFont typeface="Arial" panose="020B0604020202020204" pitchFamily="34" charset="0"/>
              <a:buChar char="•"/>
            </a:pPr>
            <a:endParaRPr lang="en-US" sz="3200" dirty="0">
              <a:latin typeface="KG Love Somebody" panose="02000503000000020003" pitchFamily="2" charset="0"/>
            </a:endParaRPr>
          </a:p>
          <a:p>
            <a:pPr marL="457200" indent="-457200">
              <a:buFont typeface="Arial" panose="020B0604020202020204" pitchFamily="34" charset="0"/>
              <a:buChar char="•"/>
            </a:pPr>
            <a:r>
              <a:rPr lang="en-US" sz="3200" dirty="0">
                <a:latin typeface="KG Love Somebody" panose="02000503000000020003" pitchFamily="2" charset="0"/>
              </a:rPr>
              <a:t>In 1941, 3 million German soldiers attacked the Soviet Union; millions of Soviets died or were captured.</a:t>
            </a:r>
          </a:p>
          <a:p>
            <a:pPr marL="914400" lvl="1" indent="-457200">
              <a:buFont typeface="Courier New" panose="02070309020205020404" pitchFamily="49" charset="0"/>
              <a:buChar char="o"/>
            </a:pPr>
            <a:r>
              <a:rPr lang="en-US" sz="3200" dirty="0">
                <a:latin typeface="KG Love Somebody" panose="02000503000000020003" pitchFamily="2" charset="0"/>
              </a:rPr>
              <a:t>Harsh weather was on the Soviet’s side…</a:t>
            </a:r>
          </a:p>
          <a:p>
            <a:pPr marL="914400" lvl="1" indent="-457200">
              <a:buFont typeface="Courier New" panose="02070309020205020404" pitchFamily="49" charset="0"/>
              <a:buChar char="o"/>
            </a:pPr>
            <a:endParaRPr lang="en-US" sz="3200" dirty="0">
              <a:latin typeface="KG Love Somebody" panose="02000503000000020003" pitchFamily="2" charset="0"/>
            </a:endParaRPr>
          </a:p>
          <a:p>
            <a:pPr marL="457200" indent="-457200">
              <a:buFont typeface="Arial" panose="020B0604020202020204" pitchFamily="34" charset="0"/>
              <a:buChar char="•"/>
            </a:pPr>
            <a:r>
              <a:rPr lang="en-US" sz="3200" dirty="0">
                <a:latin typeface="KG Love Somebody" panose="02000503000000020003" pitchFamily="2" charset="0"/>
              </a:rPr>
              <a:t>In 1945, Soviet troops captured Berlin, the capital of Germany.</a:t>
            </a:r>
          </a:p>
        </p:txBody>
      </p:sp>
    </p:spTree>
    <p:extLst>
      <p:ext uri="{BB962C8B-B14F-4D97-AF65-F5344CB8AC3E}">
        <p14:creationId xmlns:p14="http://schemas.microsoft.com/office/powerpoint/2010/main" val="339143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Berlin Wall Torn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43" y="0"/>
            <a:ext cx="10055313"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48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pic>
        <p:nvPicPr>
          <p:cNvPr id="4" name="Picture 7" descr="breaking-down-berlin-wall-19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4801028"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9" descr="_41405072_wall_ap203bod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06709" y="1690688"/>
            <a:ext cx="5251195" cy="393192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534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49523" y="-84408"/>
            <a:ext cx="849303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Reunification</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89044"/>
            <a:ext cx="11560126" cy="4179606"/>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en-US" sz="4000" dirty="0">
                <a:latin typeface="KG Love Somebody" panose="02000503000000020003" pitchFamily="2" charset="0"/>
              </a:rPr>
              <a:t>Shortly after the Berlin Wall fell, Germans voted to make the countries of East Germany and West Germany was reunited as one country (October 3, 1990).</a:t>
            </a:r>
          </a:p>
          <a:p>
            <a:pPr marL="457200" indent="-457200">
              <a:lnSpc>
                <a:spcPct val="80000"/>
              </a:lnSpc>
              <a:buFont typeface="Arial" panose="020B0604020202020204" pitchFamily="34" charset="0"/>
              <a:buChar char="•"/>
            </a:pPr>
            <a:endParaRPr lang="en-US" sz="4000" dirty="0">
              <a:latin typeface="KG Love Somebody" panose="02000503000000020003" pitchFamily="2" charset="0"/>
            </a:endParaRPr>
          </a:p>
          <a:p>
            <a:pPr marL="457200" indent="-457200">
              <a:buFont typeface="Arial" panose="020B0604020202020204" pitchFamily="34" charset="0"/>
              <a:buChar char="•"/>
            </a:pPr>
            <a:r>
              <a:rPr lang="en-US" sz="4000" dirty="0">
                <a:latin typeface="KG Love Somebody" panose="02000503000000020003" pitchFamily="2" charset="0"/>
              </a:rPr>
              <a:t>Today, Germany is a free democracy with a great economy.</a:t>
            </a:r>
          </a:p>
          <a:p>
            <a:pPr marL="457200" indent="-457200">
              <a:lnSpc>
                <a:spcPct val="80000"/>
              </a:lnSpc>
              <a:buFont typeface="Arial" panose="020B0604020202020204" pitchFamily="34" charset="0"/>
              <a:buChar char="•"/>
            </a:pPr>
            <a:endParaRPr lang="en-US" sz="3200" dirty="0">
              <a:latin typeface="KG Love Somebody" panose="02000503000000020003" pitchFamily="2" charset="0"/>
            </a:endParaRPr>
          </a:p>
        </p:txBody>
      </p:sp>
    </p:spTree>
    <p:extLst>
      <p:ext uri="{BB962C8B-B14F-4D97-AF65-F5344CB8AC3E}">
        <p14:creationId xmlns:p14="http://schemas.microsoft.com/office/powerpoint/2010/main" val="3934024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34107" y="-84408"/>
            <a:ext cx="8723863"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Cold War Ends</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489044"/>
            <a:ext cx="1143000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Love Somebody" panose="02000503000000020003" pitchFamily="2" charset="0"/>
              </a:rPr>
              <a:t>After Germany was reunified, the Soviet republics that had once been separate countries began seeking their independence also.</a:t>
            </a:r>
          </a:p>
          <a:p>
            <a:pPr marL="457200" indent="-457200">
              <a:buFont typeface="Arial" panose="020B0604020202020204" pitchFamily="34" charset="0"/>
              <a:buChar char="•"/>
            </a:pPr>
            <a:endParaRPr lang="en-US" sz="3200" dirty="0">
              <a:latin typeface="KG Love Somebody" panose="02000503000000020003" pitchFamily="2" charset="0"/>
            </a:endParaRPr>
          </a:p>
          <a:p>
            <a:pPr marL="457200" indent="-457200">
              <a:buFont typeface="Arial" panose="020B0604020202020204" pitchFamily="34" charset="0"/>
              <a:buChar char="•"/>
            </a:pPr>
            <a:r>
              <a:rPr lang="en-US" sz="3200" dirty="0">
                <a:latin typeface="KG Love Somebody" panose="02000503000000020003" pitchFamily="2" charset="0"/>
              </a:rPr>
              <a:t>In 1991, Soviet Union was no more and the Cold War finally ends. </a:t>
            </a:r>
          </a:p>
          <a:p>
            <a:pPr marL="457200" indent="-457200">
              <a:buFont typeface="Arial" panose="020B0604020202020204" pitchFamily="34" charset="0"/>
              <a:buChar char="•"/>
            </a:pPr>
            <a:endParaRPr lang="en-US" sz="3200" dirty="0">
              <a:latin typeface="KG Love Somebody" panose="02000503000000020003" pitchFamily="2" charset="0"/>
            </a:endParaRPr>
          </a:p>
          <a:p>
            <a:pPr marL="457200" indent="-457200">
              <a:buFont typeface="Arial" panose="020B0604020202020204" pitchFamily="34" charset="0"/>
              <a:buChar char="•"/>
            </a:pPr>
            <a:r>
              <a:rPr lang="en-US" sz="3200" dirty="0">
                <a:latin typeface="KG Love Somebody" panose="02000503000000020003" pitchFamily="2" charset="0"/>
              </a:rPr>
              <a:t>Many countries were created; Russia was the largest.</a:t>
            </a:r>
          </a:p>
        </p:txBody>
      </p:sp>
    </p:spTree>
    <p:extLst>
      <p:ext uri="{BB962C8B-B14F-4D97-AF65-F5344CB8AC3E}">
        <p14:creationId xmlns:p14="http://schemas.microsoft.com/office/powerpoint/2010/main" val="2608705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5459" y="1146220"/>
            <a:ext cx="10715223" cy="4370427"/>
          </a:xfrm>
          <a:prstGeom prst="rect">
            <a:avLst/>
          </a:prstGeom>
          <a:noFill/>
          <a:ln w="38100">
            <a:solidFill>
              <a:schemeClr val="tx1"/>
            </a:solidFill>
            <a:prstDash val="dash"/>
          </a:ln>
        </p:spPr>
        <p:txBody>
          <a:bodyPr wrap="square" rtlCol="0">
            <a:spAutoFit/>
          </a:bodyPr>
          <a:lstStyle/>
          <a:p>
            <a:pPr algn="ctr"/>
            <a:r>
              <a:rPr lang="en-US" sz="8000" dirty="0">
                <a:latin typeface="Before Collapse" panose="02000500000000000000" pitchFamily="2" charset="0"/>
              </a:rPr>
              <a:t>Teachers:</a:t>
            </a:r>
          </a:p>
          <a:p>
            <a:pPr algn="ctr"/>
            <a:endParaRPr lang="en-US" dirty="0"/>
          </a:p>
          <a:p>
            <a:pPr algn="ctr"/>
            <a:r>
              <a:rPr lang="en-US" sz="3600" dirty="0">
                <a:latin typeface="KG Love Somebody" panose="02000503000000020003" pitchFamily="2" charset="0"/>
              </a:rPr>
              <a:t>The remaining slides are activities and handouts for the students. You can choose to print out the slides, or project them on the board and have students write answers in their notebooks.</a:t>
            </a:r>
          </a:p>
        </p:txBody>
      </p:sp>
    </p:spTree>
    <p:extLst>
      <p:ext uri="{BB962C8B-B14F-4D97-AF65-F5344CB8AC3E}">
        <p14:creationId xmlns:p14="http://schemas.microsoft.com/office/powerpoint/2010/main" val="2868398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7"/>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811" y="152401"/>
            <a:ext cx="9047670" cy="1169551"/>
          </a:xfrm>
          <a:prstGeom prst="rect">
            <a:avLst/>
          </a:prstGeom>
          <a:noFill/>
        </p:spPr>
        <p:txBody>
          <a:bodyPr wrap="none" lIns="91440" tIns="45720" rIns="91440" bIns="45720">
            <a:spAutoFit/>
          </a:bodyPr>
          <a:lstStyle/>
          <a:p>
            <a:pPr algn="ctr"/>
            <a:r>
              <a:rPr lang="en-US" sz="7000" dirty="0">
                <a:ln w="28575">
                  <a:solidFill>
                    <a:schemeClr val="tx1"/>
                  </a:solidFill>
                  <a:prstDash val="solid"/>
                </a:ln>
                <a:solidFill>
                  <a:srgbClr val="00B050"/>
                </a:solidFill>
                <a:effectLst>
                  <a:outerShdw blurRad="50800" dist="38100" algn="l" rotWithShape="0">
                    <a:prstClr val="black">
                      <a:alpha val="40000"/>
                    </a:prstClr>
                  </a:outerShdw>
                </a:effectLst>
                <a:latin typeface="MTF Jumpin' Jack" pitchFamily="2" charset="0"/>
              </a:rPr>
              <a:t>Triangle Trivia: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95" y="1321952"/>
            <a:ext cx="11061879" cy="5231249"/>
          </a:xfrm>
          <a:prstGeom prst="rect">
            <a:avLst/>
          </a:prstGeom>
        </p:spPr>
      </p:pic>
      <p:sp>
        <p:nvSpPr>
          <p:cNvPr id="3" name="TextBox 2"/>
          <p:cNvSpPr txBox="1"/>
          <p:nvPr/>
        </p:nvSpPr>
        <p:spPr>
          <a:xfrm>
            <a:off x="1676811" y="2209800"/>
            <a:ext cx="9047670" cy="3293209"/>
          </a:xfrm>
          <a:prstGeom prst="rect">
            <a:avLst/>
          </a:prstGeom>
          <a:noFill/>
        </p:spPr>
        <p:txBody>
          <a:bodyPr wrap="square" rtlCol="0">
            <a:spAutoFit/>
          </a:bodyPr>
          <a:lstStyle/>
          <a:p>
            <a:pPr marL="285750" indent="-285750">
              <a:buFont typeface="Arial" pitchFamily="34" charset="0"/>
              <a:buChar char="•"/>
            </a:pPr>
            <a:r>
              <a:rPr lang="en-US" sz="2600" dirty="0">
                <a:latin typeface="KG Love Somebody" panose="02000503000000020003" pitchFamily="2" charset="0"/>
              </a:rPr>
              <a:t>Turn to your elbow buddy. One of you should turn so that you cannot see the screen.</a:t>
            </a:r>
          </a:p>
          <a:p>
            <a:pPr marL="285750" indent="-285750">
              <a:buFont typeface="Arial" pitchFamily="34" charset="0"/>
              <a:buChar char="•"/>
            </a:pPr>
            <a:r>
              <a:rPr lang="en-US" sz="2600" dirty="0">
                <a:latin typeface="KG Love Somebody" panose="02000503000000020003" pitchFamily="2" charset="0"/>
              </a:rPr>
              <a:t>The partner that can see the screen is going to give clues for all of the words in triangle. </a:t>
            </a:r>
          </a:p>
          <a:p>
            <a:pPr marL="285750" indent="-285750">
              <a:buFont typeface="Arial" pitchFamily="34" charset="0"/>
              <a:buChar char="•"/>
            </a:pPr>
            <a:r>
              <a:rPr lang="en-US" sz="2600" dirty="0">
                <a:latin typeface="KG Love Somebody" panose="02000503000000020003" pitchFamily="2" charset="0"/>
              </a:rPr>
              <a:t>The other partner will try to guess all of the words in the time allowed.</a:t>
            </a:r>
          </a:p>
          <a:p>
            <a:pPr marL="285750" indent="-285750">
              <a:buFont typeface="Arial" pitchFamily="34" charset="0"/>
              <a:buChar char="•"/>
            </a:pPr>
            <a:r>
              <a:rPr lang="en-US" sz="2600" dirty="0">
                <a:latin typeface="KG Love Somebody" panose="02000503000000020003" pitchFamily="2" charset="0"/>
              </a:rPr>
              <a:t>If you don’t‘ know a word, just say, “Pass!”</a:t>
            </a:r>
          </a:p>
          <a:p>
            <a:pPr marL="285750" indent="-285750">
              <a:buFont typeface="Arial" pitchFamily="34" charset="0"/>
              <a:buChar char="•"/>
            </a:pPr>
            <a:r>
              <a:rPr lang="en-US" sz="2600" dirty="0">
                <a:latin typeface="KG Love Somebody" panose="02000503000000020003" pitchFamily="2" charset="0"/>
              </a:rPr>
              <a:t>Keep track of your  own points! </a:t>
            </a:r>
            <a:r>
              <a:rPr lang="en-US" sz="2600" dirty="0">
                <a:latin typeface="KG Love Somebody" panose="02000503000000020003" pitchFamily="2" charset="0"/>
                <a:sym typeface="Wingdings" pitchFamily="2" charset="2"/>
              </a:rPr>
              <a:t></a:t>
            </a:r>
            <a:endParaRPr lang="en-US" sz="2600" dirty="0">
              <a:latin typeface="KG Love Somebody" panose="02000503000000020003" pitchFamily="2" charset="0"/>
            </a:endParaRPr>
          </a:p>
        </p:txBody>
      </p:sp>
    </p:spTree>
    <p:extLst>
      <p:ext uri="{BB962C8B-B14F-4D97-AF65-F5344CB8AC3E}">
        <p14:creationId xmlns:p14="http://schemas.microsoft.com/office/powerpoint/2010/main" val="2672109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7"/>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42760" y="152401"/>
            <a:ext cx="5274201" cy="1169551"/>
          </a:xfrm>
          <a:prstGeom prst="rect">
            <a:avLst/>
          </a:prstGeom>
          <a:noFill/>
        </p:spPr>
        <p:txBody>
          <a:bodyPr wrap="none" lIns="91440" tIns="45720" rIns="91440" bIns="45720">
            <a:spAutoFit/>
          </a:bodyPr>
          <a:lstStyle/>
          <a:p>
            <a:pPr algn="ctr"/>
            <a:r>
              <a:rPr lang="en-US" sz="7000" dirty="0">
                <a:ln w="28575">
                  <a:solidFill>
                    <a:schemeClr val="tx1"/>
                  </a:solidFill>
                  <a:prstDash val="solid"/>
                </a:ln>
                <a:solidFill>
                  <a:srgbClr val="00B050"/>
                </a:solidFill>
                <a:effectLst>
                  <a:outerShdw blurRad="50800" dist="38100" algn="l" rotWithShape="0">
                    <a:prstClr val="black">
                      <a:alpha val="40000"/>
                    </a:prstClr>
                  </a:outerShdw>
                </a:effectLst>
                <a:latin typeface="MTF Jumpin' Jack" pitchFamily="2" charset="0"/>
              </a:rPr>
              <a:t>Cold War</a:t>
            </a:r>
          </a:p>
        </p:txBody>
      </p:sp>
      <p:sp>
        <p:nvSpPr>
          <p:cNvPr id="2" name="Isosceles Triangle 1"/>
          <p:cNvSpPr/>
          <p:nvPr/>
        </p:nvSpPr>
        <p:spPr>
          <a:xfrm>
            <a:off x="1828801" y="1321951"/>
            <a:ext cx="8534399" cy="5307449"/>
          </a:xfrm>
          <a:prstGeom prst="triangle">
            <a:avLst/>
          </a:prstGeom>
          <a:solidFill>
            <a:srgbClr val="00B0F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200400" y="4876800"/>
            <a:ext cx="579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5800" y="3352800"/>
            <a:ext cx="3276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179859" y="3352800"/>
            <a:ext cx="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29200" y="4876800"/>
            <a:ext cx="0" cy="17525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315200" y="4876801"/>
            <a:ext cx="0" cy="17525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35645" y="2117639"/>
            <a:ext cx="2669194" cy="769441"/>
          </a:xfrm>
          <a:prstGeom prst="rect">
            <a:avLst/>
          </a:prstGeom>
          <a:noFill/>
        </p:spPr>
        <p:txBody>
          <a:bodyPr wrap="square" rtlCol="0">
            <a:spAutoFit/>
          </a:bodyPr>
          <a:lstStyle/>
          <a:p>
            <a:pPr algn="ctr"/>
            <a:r>
              <a:rPr lang="en-US" sz="4400" dirty="0">
                <a:latin typeface="Chocolate Covered Raindrops" panose="02000603000000000000" pitchFamily="2" charset="0"/>
                <a:ea typeface="Chocolate Covered Raindrops" panose="02000603000000000000" pitchFamily="2" charset="0"/>
              </a:rPr>
              <a:t>Reunification</a:t>
            </a:r>
          </a:p>
        </p:txBody>
      </p:sp>
      <p:sp>
        <p:nvSpPr>
          <p:cNvPr id="22" name="TextBox 21"/>
          <p:cNvSpPr txBox="1"/>
          <p:nvPr/>
        </p:nvSpPr>
        <p:spPr>
          <a:xfrm>
            <a:off x="3707010" y="3682767"/>
            <a:ext cx="2274690" cy="769441"/>
          </a:xfrm>
          <a:prstGeom prst="rect">
            <a:avLst/>
          </a:prstGeom>
          <a:noFill/>
        </p:spPr>
        <p:txBody>
          <a:bodyPr wrap="square" rtlCol="0">
            <a:spAutoFit/>
          </a:bodyPr>
          <a:lstStyle/>
          <a:p>
            <a:pPr algn="ctr"/>
            <a:r>
              <a:rPr lang="en-US" sz="4400" dirty="0">
                <a:latin typeface="Chocolate Covered Raindrops" panose="02000603000000000000" pitchFamily="2" charset="0"/>
                <a:ea typeface="Chocolate Covered Raindrops" panose="02000603000000000000" pitchFamily="2" charset="0"/>
              </a:rPr>
              <a:t>Berlin Wall</a:t>
            </a:r>
          </a:p>
        </p:txBody>
      </p:sp>
      <p:sp>
        <p:nvSpPr>
          <p:cNvPr id="23" name="TextBox 22"/>
          <p:cNvSpPr txBox="1"/>
          <p:nvPr/>
        </p:nvSpPr>
        <p:spPr>
          <a:xfrm>
            <a:off x="6134100" y="3679317"/>
            <a:ext cx="2057400" cy="769441"/>
          </a:xfrm>
          <a:prstGeom prst="rect">
            <a:avLst/>
          </a:prstGeom>
          <a:noFill/>
        </p:spPr>
        <p:txBody>
          <a:bodyPr wrap="square" rtlCol="0">
            <a:spAutoFit/>
          </a:bodyPr>
          <a:lstStyle/>
          <a:p>
            <a:pPr algn="ctr"/>
            <a:r>
              <a:rPr lang="en-US" sz="4400" dirty="0">
                <a:latin typeface="Chocolate Covered Raindrops" panose="02000603000000000000" pitchFamily="2" charset="0"/>
                <a:ea typeface="Chocolate Covered Raindrops" panose="02000603000000000000" pitchFamily="2" charset="0"/>
              </a:rPr>
              <a:t>Iron Curtain</a:t>
            </a:r>
          </a:p>
        </p:txBody>
      </p:sp>
      <p:sp>
        <p:nvSpPr>
          <p:cNvPr id="24" name="TextBox 23"/>
          <p:cNvSpPr txBox="1"/>
          <p:nvPr/>
        </p:nvSpPr>
        <p:spPr>
          <a:xfrm>
            <a:off x="2691637" y="5138887"/>
            <a:ext cx="2057400" cy="769441"/>
          </a:xfrm>
          <a:prstGeom prst="rect">
            <a:avLst/>
          </a:prstGeom>
          <a:noFill/>
        </p:spPr>
        <p:txBody>
          <a:bodyPr wrap="square" rtlCol="0">
            <a:spAutoFit/>
          </a:bodyPr>
          <a:lstStyle/>
          <a:p>
            <a:pPr algn="ctr"/>
            <a:r>
              <a:rPr lang="en-US" sz="4400" dirty="0">
                <a:latin typeface="Chocolate Covered Raindrops" panose="02000603000000000000" pitchFamily="2" charset="0"/>
                <a:ea typeface="Chocolate Covered Raindrops" panose="02000603000000000000" pitchFamily="2" charset="0"/>
              </a:rPr>
              <a:t>Soviet Union</a:t>
            </a:r>
          </a:p>
        </p:txBody>
      </p:sp>
      <p:sp>
        <p:nvSpPr>
          <p:cNvPr id="25" name="TextBox 24"/>
          <p:cNvSpPr txBox="1"/>
          <p:nvPr/>
        </p:nvSpPr>
        <p:spPr>
          <a:xfrm>
            <a:off x="5029199" y="5127428"/>
            <a:ext cx="2286000" cy="769441"/>
          </a:xfrm>
          <a:prstGeom prst="rect">
            <a:avLst/>
          </a:prstGeom>
          <a:noFill/>
        </p:spPr>
        <p:txBody>
          <a:bodyPr wrap="square" rtlCol="0">
            <a:spAutoFit/>
          </a:bodyPr>
          <a:lstStyle/>
          <a:p>
            <a:pPr algn="ctr"/>
            <a:r>
              <a:rPr lang="en-US" sz="4400" dirty="0">
                <a:latin typeface="Chocolate Covered Raindrops" panose="02000603000000000000" pitchFamily="2" charset="0"/>
                <a:ea typeface="Chocolate Covered Raindrops" panose="02000603000000000000" pitchFamily="2" charset="0"/>
              </a:rPr>
              <a:t>Democracy</a:t>
            </a:r>
          </a:p>
        </p:txBody>
      </p:sp>
      <p:sp>
        <p:nvSpPr>
          <p:cNvPr id="26" name="TextBox 25"/>
          <p:cNvSpPr txBox="1"/>
          <p:nvPr/>
        </p:nvSpPr>
        <p:spPr>
          <a:xfrm>
            <a:off x="7140821" y="5134182"/>
            <a:ext cx="2438400" cy="769441"/>
          </a:xfrm>
          <a:prstGeom prst="rect">
            <a:avLst/>
          </a:prstGeom>
          <a:noFill/>
        </p:spPr>
        <p:txBody>
          <a:bodyPr wrap="square" rtlCol="0">
            <a:spAutoFit/>
          </a:bodyPr>
          <a:lstStyle/>
          <a:p>
            <a:pPr algn="ctr"/>
            <a:r>
              <a:rPr lang="en-US" sz="4400" dirty="0">
                <a:latin typeface="Chocolate Covered Raindrops" panose="02000603000000000000" pitchFamily="2" charset="0"/>
                <a:ea typeface="Chocolate Covered Raindrops" panose="02000603000000000000" pitchFamily="2" charset="0"/>
              </a:rPr>
              <a:t>Cold War</a:t>
            </a:r>
          </a:p>
        </p:txBody>
      </p:sp>
      <p:sp>
        <p:nvSpPr>
          <p:cNvPr id="21" name="TextBox 20"/>
          <p:cNvSpPr txBox="1"/>
          <p:nvPr/>
        </p:nvSpPr>
        <p:spPr>
          <a:xfrm>
            <a:off x="5486400" y="2983468"/>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3 points</a:t>
            </a:r>
          </a:p>
        </p:txBody>
      </p:sp>
      <p:sp>
        <p:nvSpPr>
          <p:cNvPr id="28" name="TextBox 27"/>
          <p:cNvSpPr txBox="1"/>
          <p:nvPr/>
        </p:nvSpPr>
        <p:spPr>
          <a:xfrm>
            <a:off x="4135582" y="4507468"/>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2 points</a:t>
            </a:r>
          </a:p>
        </p:txBody>
      </p:sp>
      <p:sp>
        <p:nvSpPr>
          <p:cNvPr id="29" name="TextBox 28"/>
          <p:cNvSpPr txBox="1"/>
          <p:nvPr/>
        </p:nvSpPr>
        <p:spPr>
          <a:xfrm>
            <a:off x="6781800" y="4507467"/>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2 points</a:t>
            </a:r>
          </a:p>
        </p:txBody>
      </p:sp>
      <p:sp>
        <p:nvSpPr>
          <p:cNvPr id="30" name="TextBox 29"/>
          <p:cNvSpPr txBox="1"/>
          <p:nvPr/>
        </p:nvSpPr>
        <p:spPr>
          <a:xfrm>
            <a:off x="2971800" y="6232357"/>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1 point</a:t>
            </a:r>
          </a:p>
        </p:txBody>
      </p:sp>
      <p:sp>
        <p:nvSpPr>
          <p:cNvPr id="31" name="TextBox 30"/>
          <p:cNvSpPr txBox="1"/>
          <p:nvPr/>
        </p:nvSpPr>
        <p:spPr>
          <a:xfrm>
            <a:off x="5600700" y="6232357"/>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1 point</a:t>
            </a:r>
          </a:p>
        </p:txBody>
      </p:sp>
      <p:sp>
        <p:nvSpPr>
          <p:cNvPr id="32" name="TextBox 31"/>
          <p:cNvSpPr txBox="1"/>
          <p:nvPr/>
        </p:nvSpPr>
        <p:spPr>
          <a:xfrm>
            <a:off x="7966163" y="6244023"/>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1 point</a:t>
            </a:r>
          </a:p>
        </p:txBody>
      </p:sp>
    </p:spTree>
    <p:extLst>
      <p:ext uri="{BB962C8B-B14F-4D97-AF65-F5344CB8AC3E}">
        <p14:creationId xmlns:p14="http://schemas.microsoft.com/office/powerpoint/2010/main" val="23581126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7"/>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49406" y="152401"/>
            <a:ext cx="6702477" cy="1169551"/>
          </a:xfrm>
          <a:prstGeom prst="rect">
            <a:avLst/>
          </a:prstGeom>
          <a:noFill/>
        </p:spPr>
        <p:txBody>
          <a:bodyPr wrap="none" lIns="91440" tIns="45720" rIns="91440" bIns="45720">
            <a:spAutoFit/>
          </a:bodyPr>
          <a:lstStyle/>
          <a:p>
            <a:pPr algn="ctr"/>
            <a:r>
              <a:rPr lang="en-US" sz="7000" dirty="0">
                <a:ln w="28575">
                  <a:solidFill>
                    <a:schemeClr val="tx1"/>
                  </a:solidFill>
                  <a:prstDash val="solid"/>
                </a:ln>
                <a:solidFill>
                  <a:srgbClr val="00B050"/>
                </a:solidFill>
                <a:effectLst>
                  <a:outerShdw blurRad="50800" dist="38100" algn="l" rotWithShape="0">
                    <a:prstClr val="black">
                      <a:alpha val="40000"/>
                    </a:prstClr>
                  </a:outerShdw>
                </a:effectLst>
                <a:latin typeface="MTF Jumpin' Jack" pitchFamily="2" charset="0"/>
              </a:rPr>
              <a:t>Your Turn: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321952"/>
            <a:ext cx="8686800" cy="5231249"/>
          </a:xfrm>
          <a:prstGeom prst="rect">
            <a:avLst/>
          </a:prstGeom>
        </p:spPr>
      </p:pic>
      <p:sp>
        <p:nvSpPr>
          <p:cNvPr id="3" name="TextBox 2"/>
          <p:cNvSpPr txBox="1"/>
          <p:nvPr/>
        </p:nvSpPr>
        <p:spPr>
          <a:xfrm>
            <a:off x="2733544" y="2408654"/>
            <a:ext cx="6934200" cy="2862322"/>
          </a:xfrm>
          <a:prstGeom prst="rect">
            <a:avLst/>
          </a:prstGeom>
          <a:noFill/>
        </p:spPr>
        <p:txBody>
          <a:bodyPr wrap="square" rtlCol="0">
            <a:spAutoFit/>
          </a:bodyPr>
          <a:lstStyle/>
          <a:p>
            <a:pPr algn="ctr"/>
            <a:r>
              <a:rPr lang="en-US" sz="3600" dirty="0">
                <a:latin typeface="KG Love Somebody" panose="02000503000000020003" pitchFamily="2" charset="0"/>
              </a:rPr>
              <a:t>Make your own Triangle Trivia using ANY of the words that we have learned this year. You will take turns playing this with your partner!</a:t>
            </a:r>
          </a:p>
        </p:txBody>
      </p:sp>
    </p:spTree>
    <p:extLst>
      <p:ext uri="{BB962C8B-B14F-4D97-AF65-F5344CB8AC3E}">
        <p14:creationId xmlns:p14="http://schemas.microsoft.com/office/powerpoint/2010/main" val="2664214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7"/>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42760" y="152401"/>
            <a:ext cx="5274201" cy="1169551"/>
          </a:xfrm>
          <a:prstGeom prst="rect">
            <a:avLst/>
          </a:prstGeom>
          <a:noFill/>
        </p:spPr>
        <p:txBody>
          <a:bodyPr wrap="none" lIns="91440" tIns="45720" rIns="91440" bIns="45720">
            <a:spAutoFit/>
          </a:bodyPr>
          <a:lstStyle/>
          <a:p>
            <a:pPr algn="ctr"/>
            <a:r>
              <a:rPr lang="en-US" sz="7000" dirty="0">
                <a:ln w="28575">
                  <a:solidFill>
                    <a:schemeClr val="tx1"/>
                  </a:solidFill>
                  <a:prstDash val="solid"/>
                </a:ln>
                <a:solidFill>
                  <a:srgbClr val="00B050"/>
                </a:solidFill>
                <a:effectLst>
                  <a:outerShdw blurRad="50800" dist="38100" algn="l" rotWithShape="0">
                    <a:prstClr val="black">
                      <a:alpha val="40000"/>
                    </a:prstClr>
                  </a:outerShdw>
                </a:effectLst>
                <a:latin typeface="MTF Jumpin' Jack" pitchFamily="2" charset="0"/>
              </a:rPr>
              <a:t>Cold War</a:t>
            </a:r>
          </a:p>
        </p:txBody>
      </p:sp>
      <p:sp>
        <p:nvSpPr>
          <p:cNvPr id="2" name="Isosceles Triangle 1"/>
          <p:cNvSpPr/>
          <p:nvPr/>
        </p:nvSpPr>
        <p:spPr>
          <a:xfrm>
            <a:off x="1828801" y="1321951"/>
            <a:ext cx="8534399" cy="5307449"/>
          </a:xfrm>
          <a:prstGeom prst="triangle">
            <a:avLst/>
          </a:prstGeom>
          <a:solidFill>
            <a:srgbClr val="00B0F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200400" y="4876800"/>
            <a:ext cx="579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5800" y="3352800"/>
            <a:ext cx="3276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179859" y="3352800"/>
            <a:ext cx="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29200" y="4876800"/>
            <a:ext cx="0" cy="17525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315200" y="4876801"/>
            <a:ext cx="0" cy="17525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86400" y="2983468"/>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3 points</a:t>
            </a:r>
          </a:p>
        </p:txBody>
      </p:sp>
      <p:sp>
        <p:nvSpPr>
          <p:cNvPr id="28" name="TextBox 27"/>
          <p:cNvSpPr txBox="1"/>
          <p:nvPr/>
        </p:nvSpPr>
        <p:spPr>
          <a:xfrm>
            <a:off x="4135582" y="4507468"/>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2 points</a:t>
            </a:r>
          </a:p>
        </p:txBody>
      </p:sp>
      <p:sp>
        <p:nvSpPr>
          <p:cNvPr id="29" name="TextBox 28"/>
          <p:cNvSpPr txBox="1"/>
          <p:nvPr/>
        </p:nvSpPr>
        <p:spPr>
          <a:xfrm>
            <a:off x="6781800" y="4507467"/>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2 points</a:t>
            </a:r>
          </a:p>
        </p:txBody>
      </p:sp>
      <p:sp>
        <p:nvSpPr>
          <p:cNvPr id="30" name="TextBox 29"/>
          <p:cNvSpPr txBox="1"/>
          <p:nvPr/>
        </p:nvSpPr>
        <p:spPr>
          <a:xfrm>
            <a:off x="2971800" y="6232357"/>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1 point</a:t>
            </a:r>
          </a:p>
        </p:txBody>
      </p:sp>
      <p:sp>
        <p:nvSpPr>
          <p:cNvPr id="31" name="TextBox 30"/>
          <p:cNvSpPr txBox="1"/>
          <p:nvPr/>
        </p:nvSpPr>
        <p:spPr>
          <a:xfrm>
            <a:off x="5600700" y="6232357"/>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1 point</a:t>
            </a:r>
          </a:p>
        </p:txBody>
      </p:sp>
      <p:sp>
        <p:nvSpPr>
          <p:cNvPr id="32" name="TextBox 31"/>
          <p:cNvSpPr txBox="1"/>
          <p:nvPr/>
        </p:nvSpPr>
        <p:spPr>
          <a:xfrm>
            <a:off x="7966163" y="6244023"/>
            <a:ext cx="1371600" cy="369332"/>
          </a:xfrm>
          <a:prstGeom prst="rect">
            <a:avLst/>
          </a:prstGeom>
          <a:noFill/>
        </p:spPr>
        <p:txBody>
          <a:bodyPr wrap="square" rtlCol="0">
            <a:spAutoFit/>
          </a:bodyPr>
          <a:lstStyle/>
          <a:p>
            <a:pPr algn="ctr"/>
            <a:r>
              <a:rPr lang="en-US" dirty="0">
                <a:solidFill>
                  <a:srgbClr val="FF0000"/>
                </a:solidFill>
                <a:latin typeface="Berlin Sans FB" pitchFamily="34" charset="0"/>
              </a:rPr>
              <a:t>1 point</a:t>
            </a:r>
          </a:p>
        </p:txBody>
      </p:sp>
    </p:spTree>
    <p:extLst>
      <p:ext uri="{BB962C8B-B14F-4D97-AF65-F5344CB8AC3E}">
        <p14:creationId xmlns:p14="http://schemas.microsoft.com/office/powerpoint/2010/main" val="3169490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982130" y="-1398027"/>
            <a:ext cx="6884566" cy="9680621"/>
          </a:xfrm>
          <a:prstGeom prst="rect">
            <a:avLst/>
          </a:prstGeom>
        </p:spPr>
      </p:pic>
      <p:sp>
        <p:nvSpPr>
          <p:cNvPr id="5" name="Rectangle 4"/>
          <p:cNvSpPr/>
          <p:nvPr/>
        </p:nvSpPr>
        <p:spPr>
          <a:xfrm>
            <a:off x="1455313" y="1"/>
            <a:ext cx="21894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017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05302" y="-84408"/>
            <a:ext cx="6981398"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FFFFF"/>
                </a:solidFill>
                <a:effectLst>
                  <a:glow rad="139700">
                    <a:schemeClr val="accent1">
                      <a:satMod val="175000"/>
                      <a:alpha val="40000"/>
                    </a:schemeClr>
                  </a:glow>
                  <a:outerShdw blurRad="38100" dist="22860" dir="5400000" algn="tl" rotWithShape="0">
                    <a:srgbClr val="000000">
                      <a:alpha val="30000"/>
                    </a:srgbClr>
                  </a:outerShdw>
                </a:effectLst>
                <a:latin typeface="Before Collapse" panose="02000500000000000000" pitchFamily="2" charset="0"/>
              </a:rPr>
              <a:t>End of WWII</a:t>
            </a:r>
          </a:p>
        </p:txBody>
      </p:sp>
      <p:sp>
        <p:nvSpPr>
          <p:cNvPr id="7" name="Rectangle 6"/>
          <p:cNvSpPr/>
          <p:nvPr/>
        </p:nvSpPr>
        <p:spPr>
          <a:xfrm>
            <a:off x="250874" y="1195756"/>
            <a:ext cx="11690252" cy="5486400"/>
          </a:xfrm>
          <a:prstGeom prst="rect">
            <a:avLst/>
          </a:prstGeom>
          <a:solidFill>
            <a:schemeClr val="accent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287196"/>
            <a:ext cx="11430000" cy="5303520"/>
          </a:xfrm>
          <a:prstGeom prst="rect">
            <a:avLst/>
          </a:prstGeom>
          <a:solidFill>
            <a:schemeClr val="bg1">
              <a:alpha val="71000"/>
            </a:schemeClr>
          </a:solidFill>
          <a:ln w="2857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557452"/>
            <a:ext cx="11560126"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Love Somebody" panose="02000503000000020003" pitchFamily="2" charset="0"/>
              </a:rPr>
              <a:t>After WWII, Soviets did not leave the Eastern European countries that they freed. Instead, they tried to make the countries become communist.</a:t>
            </a:r>
          </a:p>
          <a:p>
            <a:pPr marL="914400" lvl="1" indent="-457200">
              <a:buFont typeface="Courier New" panose="02070309020205020404" pitchFamily="49" charset="0"/>
              <a:buChar char="o"/>
            </a:pPr>
            <a:r>
              <a:rPr lang="en-US" sz="2800" dirty="0">
                <a:latin typeface="KG Love Somebody" panose="02000503000000020003" pitchFamily="2" charset="0"/>
              </a:rPr>
              <a:t>Western Europe and America were alarmed by Soviet advances in Eastern Europe.</a:t>
            </a:r>
          </a:p>
          <a:p>
            <a:pPr marL="457200" indent="-457200">
              <a:buFont typeface="Arial" panose="020B0604020202020204" pitchFamily="34" charset="0"/>
              <a:buChar char="•"/>
            </a:pPr>
            <a:endParaRPr lang="en-US" sz="2800" dirty="0">
              <a:latin typeface="KG Love Somebody" panose="02000503000000020003" pitchFamily="2" charset="0"/>
            </a:endParaRPr>
          </a:p>
          <a:p>
            <a:pPr marL="457200" indent="-457200">
              <a:buFont typeface="Arial" panose="020B0604020202020204" pitchFamily="34" charset="0"/>
              <a:buChar char="•"/>
            </a:pPr>
            <a:r>
              <a:rPr lang="en-US" sz="2800" dirty="0">
                <a:latin typeface="KG Love Somebody" panose="02000503000000020003" pitchFamily="2" charset="0"/>
              </a:rPr>
              <a:t>Many Europeans and Americans believed that the communists were trying to take over the world!</a:t>
            </a:r>
          </a:p>
          <a:p>
            <a:pPr marL="457200" indent="-457200">
              <a:buFont typeface="Arial" panose="020B0604020202020204" pitchFamily="34" charset="0"/>
              <a:buChar char="•"/>
            </a:pPr>
            <a:endParaRPr lang="en-US" sz="2800" dirty="0">
              <a:latin typeface="KG Love Somebody" panose="02000503000000020003" pitchFamily="2" charset="0"/>
            </a:endParaRPr>
          </a:p>
          <a:p>
            <a:pPr marL="457200" indent="-457200">
              <a:buFont typeface="Arial" panose="020B0604020202020204" pitchFamily="34" charset="0"/>
              <a:buChar char="•"/>
            </a:pPr>
            <a:r>
              <a:rPr lang="en-US" sz="2800" dirty="0">
                <a:latin typeface="KG Love Somebody" panose="02000503000000020003" pitchFamily="2" charset="0"/>
              </a:rPr>
              <a:t>In March 1946, Winston Churchill warns of the </a:t>
            </a:r>
            <a:r>
              <a:rPr lang="en-US" sz="2800" b="1" dirty="0">
                <a:latin typeface="KG Love Somebody" panose="02000503000000020003" pitchFamily="2" charset="0"/>
              </a:rPr>
              <a:t>“Iron Curtain”</a:t>
            </a:r>
            <a:r>
              <a:rPr lang="en-US" sz="2800" dirty="0">
                <a:latin typeface="KG Love Somebody" panose="02000503000000020003" pitchFamily="2" charset="0"/>
              </a:rPr>
              <a:t> of Soviet totalitarianism.</a:t>
            </a:r>
          </a:p>
        </p:txBody>
      </p:sp>
    </p:spTree>
    <p:extLst>
      <p:ext uri="{BB962C8B-B14F-4D97-AF65-F5344CB8AC3E}">
        <p14:creationId xmlns:p14="http://schemas.microsoft.com/office/powerpoint/2010/main" val="560577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839909" y="-1423233"/>
            <a:ext cx="6898549" cy="9745015"/>
          </a:xfrm>
          <a:prstGeom prst="rect">
            <a:avLst/>
          </a:prstGeom>
        </p:spPr>
      </p:pic>
    </p:spTree>
    <p:extLst>
      <p:ext uri="{BB962C8B-B14F-4D97-AF65-F5344CB8AC3E}">
        <p14:creationId xmlns:p14="http://schemas.microsoft.com/office/powerpoint/2010/main" val="2014568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7"/>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8219" y="152401"/>
            <a:ext cx="10964860" cy="1169551"/>
          </a:xfrm>
          <a:prstGeom prst="rect">
            <a:avLst/>
          </a:prstGeom>
          <a:noFill/>
        </p:spPr>
        <p:txBody>
          <a:bodyPr wrap="none" lIns="91440" tIns="45720" rIns="91440" bIns="45720">
            <a:spAutoFit/>
          </a:bodyPr>
          <a:lstStyle/>
          <a:p>
            <a:pPr algn="ctr"/>
            <a:r>
              <a:rPr lang="en-US" sz="7000" dirty="0">
                <a:ln w="28575">
                  <a:solidFill>
                    <a:schemeClr val="tx1"/>
                  </a:solidFill>
                  <a:prstDash val="solid"/>
                </a:ln>
                <a:solidFill>
                  <a:srgbClr val="00B050"/>
                </a:solidFill>
                <a:effectLst>
                  <a:outerShdw blurRad="50800" dist="38100" algn="l" rotWithShape="0">
                    <a:prstClr val="black">
                      <a:alpha val="40000"/>
                    </a:prstClr>
                  </a:outerShdw>
                </a:effectLst>
                <a:latin typeface="MTF Jumpin' Jack" pitchFamily="2" charset="0"/>
              </a:rPr>
              <a:t>{political Cartoon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95" y="1321952"/>
            <a:ext cx="11061879" cy="5231249"/>
          </a:xfrm>
          <a:prstGeom prst="rect">
            <a:avLst/>
          </a:prstGeom>
        </p:spPr>
      </p:pic>
      <p:sp>
        <p:nvSpPr>
          <p:cNvPr id="3" name="TextBox 2"/>
          <p:cNvSpPr txBox="1"/>
          <p:nvPr/>
        </p:nvSpPr>
        <p:spPr>
          <a:xfrm>
            <a:off x="1676811" y="2209800"/>
            <a:ext cx="9047670" cy="3939540"/>
          </a:xfrm>
          <a:prstGeom prst="rect">
            <a:avLst/>
          </a:prstGeom>
          <a:noFill/>
        </p:spPr>
        <p:txBody>
          <a:bodyPr wrap="square" rtlCol="0">
            <a:spAutoFit/>
          </a:bodyPr>
          <a:lstStyle/>
          <a:p>
            <a:pPr marL="285750" indent="-285750">
              <a:buFont typeface="Arial" pitchFamily="34" charset="0"/>
              <a:buChar char="•"/>
            </a:pPr>
            <a:r>
              <a:rPr lang="en-US" sz="2800" dirty="0">
                <a:latin typeface="KG Love Somebody" panose="02000503000000020003" pitchFamily="2" charset="0"/>
              </a:rPr>
              <a:t>Discuss the political cartoons on the following 2 slides with your group. </a:t>
            </a:r>
          </a:p>
          <a:p>
            <a:pPr marL="457200" indent="-457200">
              <a:buFont typeface="Arial" panose="020B0604020202020204" pitchFamily="34" charset="0"/>
              <a:buChar char="•"/>
            </a:pPr>
            <a:r>
              <a:rPr lang="en-US" sz="2800" dirty="0">
                <a:latin typeface="KG Love Somebody" panose="02000503000000020003" pitchFamily="2" charset="0"/>
              </a:rPr>
              <a:t>What do you think the cartoon is trying to show?</a:t>
            </a:r>
          </a:p>
          <a:p>
            <a:pPr marL="285750" indent="-285750">
              <a:buFont typeface="Arial" pitchFamily="34" charset="0"/>
              <a:buChar char="•"/>
            </a:pPr>
            <a:endParaRPr lang="en-US" sz="2800" dirty="0">
              <a:latin typeface="KG Love Somebody" panose="02000503000000020003" pitchFamily="2" charset="0"/>
            </a:endParaRPr>
          </a:p>
          <a:p>
            <a:pPr marL="285750" indent="-285750">
              <a:buFont typeface="Arial" pitchFamily="34" charset="0"/>
              <a:buChar char="•"/>
            </a:pPr>
            <a:r>
              <a:rPr lang="en-US" sz="2800" dirty="0">
                <a:latin typeface="KG Love Somebody" panose="02000503000000020003" pitchFamily="2" charset="0"/>
              </a:rPr>
              <a:t>Now, Choose one event from the Cold War and create your own political cartoon to depict the event.</a:t>
            </a:r>
          </a:p>
          <a:p>
            <a:pPr marL="285750" indent="-285750">
              <a:buFont typeface="Arial" pitchFamily="34" charset="0"/>
              <a:buChar char="•"/>
            </a:pPr>
            <a:endParaRPr lang="en-US" sz="2600" dirty="0">
              <a:latin typeface="KG Love Somebody" panose="02000503000000020003" pitchFamily="2" charset="0"/>
            </a:endParaRPr>
          </a:p>
        </p:txBody>
      </p:sp>
    </p:spTree>
    <p:extLst>
      <p:ext uri="{BB962C8B-B14F-4D97-AF65-F5344CB8AC3E}">
        <p14:creationId xmlns:p14="http://schemas.microsoft.com/office/powerpoint/2010/main" val="27765614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50772" cy="685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510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43" y="0"/>
            <a:ext cx="11977714"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637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577014" y="-1918784"/>
            <a:ext cx="6882349" cy="10671219"/>
          </a:xfrm>
          <a:prstGeom prst="rect">
            <a:avLst/>
          </a:prstGeom>
        </p:spPr>
      </p:pic>
    </p:spTree>
    <p:extLst>
      <p:ext uri="{BB962C8B-B14F-4D97-AF65-F5344CB8AC3E}">
        <p14:creationId xmlns:p14="http://schemas.microsoft.com/office/powerpoint/2010/main" val="1706894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7"/>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75508" y="152401"/>
            <a:ext cx="8040983" cy="1169551"/>
          </a:xfrm>
          <a:prstGeom prst="rect">
            <a:avLst/>
          </a:prstGeom>
          <a:noFill/>
        </p:spPr>
        <p:txBody>
          <a:bodyPr wrap="none" lIns="91440" tIns="45720" rIns="91440" bIns="45720">
            <a:spAutoFit/>
          </a:bodyPr>
          <a:lstStyle/>
          <a:p>
            <a:pPr algn="ctr"/>
            <a:r>
              <a:rPr lang="en-US" sz="7000" dirty="0">
                <a:ln w="28575">
                  <a:solidFill>
                    <a:schemeClr val="tx1"/>
                  </a:solidFill>
                  <a:prstDash val="solid"/>
                </a:ln>
                <a:solidFill>
                  <a:srgbClr val="00B050"/>
                </a:solidFill>
                <a:effectLst>
                  <a:outerShdw blurRad="50800" dist="38100" algn="l" rotWithShape="0">
                    <a:prstClr val="black">
                      <a:alpha val="40000"/>
                    </a:prstClr>
                  </a:outerShdw>
                </a:effectLst>
                <a:latin typeface="MTF Jumpin' Jack" pitchFamily="2" charset="0"/>
              </a:rPr>
              <a:t>Design a Shirt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95" y="1321952"/>
            <a:ext cx="11061879" cy="5231249"/>
          </a:xfrm>
          <a:prstGeom prst="rect">
            <a:avLst/>
          </a:prstGeom>
        </p:spPr>
      </p:pic>
      <p:sp>
        <p:nvSpPr>
          <p:cNvPr id="3" name="TextBox 2"/>
          <p:cNvSpPr txBox="1"/>
          <p:nvPr/>
        </p:nvSpPr>
        <p:spPr>
          <a:xfrm>
            <a:off x="1676811" y="2209800"/>
            <a:ext cx="9047670" cy="3416320"/>
          </a:xfrm>
          <a:prstGeom prst="rect">
            <a:avLst/>
          </a:prstGeom>
          <a:noFill/>
        </p:spPr>
        <p:txBody>
          <a:bodyPr wrap="square" rtlCol="0">
            <a:spAutoFit/>
          </a:bodyPr>
          <a:lstStyle/>
          <a:p>
            <a:r>
              <a:rPr lang="en-US" sz="3600" dirty="0">
                <a:latin typeface="KG Love Somebody" panose="02000503000000020003" pitchFamily="2" charset="0"/>
              </a:rPr>
              <a:t>Design a t-shirt that could be worn by protestors of the Berlin Wall. </a:t>
            </a:r>
          </a:p>
          <a:p>
            <a:endParaRPr lang="en-US" sz="3600" dirty="0">
              <a:latin typeface="KG Love Somebody" panose="02000503000000020003" pitchFamily="2" charset="0"/>
            </a:endParaRPr>
          </a:p>
          <a:p>
            <a:pPr marL="514350" indent="-514350">
              <a:buAutoNum type="arabicPeriod"/>
            </a:pPr>
            <a:r>
              <a:rPr lang="en-US" sz="3600" dirty="0">
                <a:latin typeface="KG Love Somebody" panose="02000503000000020003" pitchFamily="2" charset="0"/>
              </a:rPr>
              <a:t>Create a slogan for the shirt.</a:t>
            </a:r>
          </a:p>
          <a:p>
            <a:pPr marL="514350" indent="-514350">
              <a:buAutoNum type="arabicPeriod"/>
            </a:pPr>
            <a:r>
              <a:rPr lang="en-US" sz="3600" dirty="0">
                <a:latin typeface="KG Love Somebody" panose="02000503000000020003" pitchFamily="2" charset="0"/>
              </a:rPr>
              <a:t>Draw a symbol for the shirt. </a:t>
            </a:r>
          </a:p>
          <a:p>
            <a:pPr marL="514350" indent="-514350">
              <a:buAutoNum type="arabicPeriod"/>
            </a:pPr>
            <a:r>
              <a:rPr lang="en-US" sz="3600" dirty="0">
                <a:latin typeface="KG Love Somebody" panose="02000503000000020003" pitchFamily="2" charset="0"/>
              </a:rPr>
              <a:t>Make it colorful! Be creative!</a:t>
            </a:r>
          </a:p>
        </p:txBody>
      </p:sp>
    </p:spTree>
    <p:extLst>
      <p:ext uri="{BB962C8B-B14F-4D97-AF65-F5344CB8AC3E}">
        <p14:creationId xmlns:p14="http://schemas.microsoft.com/office/powerpoint/2010/main" val="29648354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germany-berlin-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325" y="0"/>
            <a:ext cx="8573349"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728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461985" y="-1779812"/>
            <a:ext cx="7373257" cy="10410374"/>
          </a:xfrm>
        </p:spPr>
      </p:pic>
    </p:spTree>
    <p:extLst>
      <p:ext uri="{BB962C8B-B14F-4D97-AF65-F5344CB8AC3E}">
        <p14:creationId xmlns:p14="http://schemas.microsoft.com/office/powerpoint/2010/main" val="2217166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2912975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7"/>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78954" y="152401"/>
            <a:ext cx="8634095" cy="1169551"/>
          </a:xfrm>
          <a:prstGeom prst="rect">
            <a:avLst/>
          </a:prstGeom>
          <a:noFill/>
        </p:spPr>
        <p:txBody>
          <a:bodyPr wrap="none" lIns="91440" tIns="45720" rIns="91440" bIns="45720">
            <a:spAutoFit/>
          </a:bodyPr>
          <a:lstStyle/>
          <a:p>
            <a:pPr algn="ctr"/>
            <a:r>
              <a:rPr lang="en-US" sz="7000" dirty="0">
                <a:ln w="28575">
                  <a:solidFill>
                    <a:schemeClr val="tx1"/>
                  </a:solidFill>
                  <a:prstDash val="solid"/>
                </a:ln>
                <a:solidFill>
                  <a:srgbClr val="00B050"/>
                </a:solidFill>
                <a:effectLst>
                  <a:outerShdw blurRad="50800" dist="38100" algn="l" rotWithShape="0">
                    <a:prstClr val="black">
                      <a:alpha val="40000"/>
                    </a:prstClr>
                  </a:outerShdw>
                </a:effectLst>
                <a:latin typeface="MTF Jumpin' Jack" pitchFamily="2" charset="0"/>
              </a:rPr>
              <a:t>Breaking News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95" y="1321952"/>
            <a:ext cx="11061879" cy="5231249"/>
          </a:xfrm>
          <a:prstGeom prst="rect">
            <a:avLst/>
          </a:prstGeom>
        </p:spPr>
      </p:pic>
      <p:sp>
        <p:nvSpPr>
          <p:cNvPr id="3" name="TextBox 2"/>
          <p:cNvSpPr txBox="1"/>
          <p:nvPr/>
        </p:nvSpPr>
        <p:spPr>
          <a:xfrm>
            <a:off x="1664999" y="2119842"/>
            <a:ext cx="9047670" cy="3647152"/>
          </a:xfrm>
          <a:prstGeom prst="rect">
            <a:avLst/>
          </a:prstGeom>
          <a:noFill/>
        </p:spPr>
        <p:txBody>
          <a:bodyPr wrap="square" rtlCol="0">
            <a:spAutoFit/>
          </a:bodyPr>
          <a:lstStyle/>
          <a:p>
            <a:pPr marL="571500" indent="-571500">
              <a:buFont typeface="Arial" panose="020B0604020202020204" pitchFamily="34" charset="0"/>
              <a:buChar char="•"/>
            </a:pPr>
            <a:r>
              <a:rPr lang="en-US" sz="3300" dirty="0">
                <a:latin typeface="KG Love Somebody" panose="02000503000000020003" pitchFamily="2" charset="0"/>
              </a:rPr>
              <a:t>Choose one event from the Cold War. </a:t>
            </a:r>
          </a:p>
          <a:p>
            <a:pPr marL="571500" indent="-571500">
              <a:buFont typeface="Arial" panose="020B0604020202020204" pitchFamily="34" charset="0"/>
              <a:buChar char="•"/>
            </a:pPr>
            <a:r>
              <a:rPr lang="en-US" sz="3300" dirty="0">
                <a:latin typeface="KG Love Somebody" panose="02000503000000020003" pitchFamily="2" charset="0"/>
              </a:rPr>
              <a:t>Imagine that you are a radio broadcaster during this time period (1945-1991). </a:t>
            </a:r>
          </a:p>
          <a:p>
            <a:pPr marL="571500" indent="-571500">
              <a:buFont typeface="Arial" panose="020B0604020202020204" pitchFamily="34" charset="0"/>
              <a:buChar char="•"/>
            </a:pPr>
            <a:r>
              <a:rPr lang="en-US" sz="3300" dirty="0">
                <a:latin typeface="KG Love Somebody" panose="02000503000000020003" pitchFamily="2" charset="0"/>
              </a:rPr>
              <a:t>Write a news report that explains the event. Remember, this is something that would be read on the radio!</a:t>
            </a:r>
          </a:p>
        </p:txBody>
      </p:sp>
    </p:spTree>
    <p:extLst>
      <p:ext uri="{BB962C8B-B14F-4D97-AF65-F5344CB8AC3E}">
        <p14:creationId xmlns:p14="http://schemas.microsoft.com/office/powerpoint/2010/main" val="106013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id=4823&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806" y="0"/>
            <a:ext cx="6858000"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2165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634414" y="-2093499"/>
            <a:ext cx="6871660" cy="11058659"/>
          </a:xfrm>
          <a:prstGeom prst="rect">
            <a:avLst/>
          </a:prstGeom>
        </p:spPr>
      </p:pic>
    </p:spTree>
    <p:extLst>
      <p:ext uri="{BB962C8B-B14F-4D97-AF65-F5344CB8AC3E}">
        <p14:creationId xmlns:p14="http://schemas.microsoft.com/office/powerpoint/2010/main" val="35741772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7"/>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33871" y="152401"/>
            <a:ext cx="5524268" cy="1169551"/>
          </a:xfrm>
          <a:prstGeom prst="rect">
            <a:avLst/>
          </a:prstGeom>
          <a:noFill/>
        </p:spPr>
        <p:txBody>
          <a:bodyPr wrap="none" lIns="91440" tIns="45720" rIns="91440" bIns="45720">
            <a:spAutoFit/>
          </a:bodyPr>
          <a:lstStyle/>
          <a:p>
            <a:pPr algn="ctr"/>
            <a:r>
              <a:rPr lang="en-US" sz="7000" dirty="0">
                <a:ln w="28575">
                  <a:solidFill>
                    <a:schemeClr val="tx1"/>
                  </a:solidFill>
                  <a:prstDash val="solid"/>
                </a:ln>
                <a:solidFill>
                  <a:srgbClr val="00B050"/>
                </a:solidFill>
                <a:effectLst>
                  <a:outerShdw blurRad="50800" dist="38100" algn="l" rotWithShape="0">
                    <a:prstClr val="black">
                      <a:alpha val="40000"/>
                    </a:prstClr>
                  </a:outerShdw>
                </a:effectLst>
                <a:latin typeface="MTF Jumpin' Jack" pitchFamily="2" charset="0"/>
              </a:rPr>
              <a:t>Acrostic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95" y="1321952"/>
            <a:ext cx="11061879" cy="5231249"/>
          </a:xfrm>
          <a:prstGeom prst="rect">
            <a:avLst/>
          </a:prstGeom>
        </p:spPr>
      </p:pic>
      <p:sp>
        <p:nvSpPr>
          <p:cNvPr id="3" name="TextBox 2"/>
          <p:cNvSpPr txBox="1"/>
          <p:nvPr/>
        </p:nvSpPr>
        <p:spPr>
          <a:xfrm>
            <a:off x="1664999" y="2119842"/>
            <a:ext cx="904767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KG Love Somebody" panose="02000503000000020003" pitchFamily="2" charset="0"/>
              </a:rPr>
              <a:t>Write the words “Cold War” going vertically down your paper.</a:t>
            </a:r>
          </a:p>
          <a:p>
            <a:pPr marL="342900" indent="-342900">
              <a:buFont typeface="Arial" panose="020B0604020202020204" pitchFamily="34" charset="0"/>
              <a:buChar char="•"/>
            </a:pPr>
            <a:endParaRPr lang="en-US" sz="2400" dirty="0">
              <a:latin typeface="KG Love Somebody" panose="02000503000000020003" pitchFamily="2" charset="0"/>
            </a:endParaRPr>
          </a:p>
          <a:p>
            <a:pPr marL="285750" indent="-285750">
              <a:buFont typeface="Arial" panose="020B0604020202020204" pitchFamily="34" charset="0"/>
              <a:buChar char="•"/>
            </a:pPr>
            <a:r>
              <a:rPr lang="en-US" sz="2400" dirty="0">
                <a:latin typeface="KG Love Somebody" panose="02000503000000020003" pitchFamily="2" charset="0"/>
              </a:rPr>
              <a:t>You will write a fact that goes with each letter in that word. </a:t>
            </a:r>
          </a:p>
          <a:p>
            <a:pPr marL="742950" lvl="2" indent="-285750">
              <a:buFont typeface="Arial" panose="020B0604020202020204" pitchFamily="34" charset="0"/>
              <a:buChar char="•"/>
            </a:pPr>
            <a:r>
              <a:rPr lang="en-US" sz="2400" dirty="0">
                <a:latin typeface="KG Love Somebody" panose="02000503000000020003" pitchFamily="2" charset="0"/>
              </a:rPr>
              <a:t>The fact doesn’t have to start with the first letter of the word, as long as the letter is somewhere in the sentence.</a:t>
            </a:r>
          </a:p>
          <a:p>
            <a:pPr marL="742950" lvl="2" indent="-285750">
              <a:buFont typeface="Arial" panose="020B0604020202020204" pitchFamily="34" charset="0"/>
              <a:buChar char="•"/>
            </a:pPr>
            <a:endParaRPr lang="en-US" sz="2400" dirty="0">
              <a:latin typeface="KG Love Somebody" panose="02000503000000020003" pitchFamily="2" charset="0"/>
            </a:endParaRPr>
          </a:p>
          <a:p>
            <a:pPr marL="285750" indent="-285750">
              <a:buFont typeface="Arial" panose="020B0604020202020204" pitchFamily="34" charset="0"/>
              <a:buChar char="•"/>
            </a:pPr>
            <a:r>
              <a:rPr lang="en-US" sz="2400" dirty="0">
                <a:latin typeface="KG Love Somebody" panose="02000503000000020003" pitchFamily="2" charset="0"/>
              </a:rPr>
              <a:t>Draw and color a symbol for each fact.</a:t>
            </a:r>
          </a:p>
        </p:txBody>
      </p:sp>
    </p:spTree>
    <p:extLst>
      <p:ext uri="{BB962C8B-B14F-4D97-AF65-F5344CB8AC3E}">
        <p14:creationId xmlns:p14="http://schemas.microsoft.com/office/powerpoint/2010/main" val="400820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49252" y="0"/>
            <a:ext cx="9476704" cy="6858000"/>
          </a:xfrm>
          <a:prstGeom prst="rect">
            <a:avLst/>
          </a:prstGeom>
        </p:spPr>
      </p:pic>
    </p:spTree>
    <p:extLst>
      <p:ext uri="{BB962C8B-B14F-4D97-AF65-F5344CB8AC3E}">
        <p14:creationId xmlns:p14="http://schemas.microsoft.com/office/powerpoint/2010/main" val="38687662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7"/>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22224" y="152401"/>
            <a:ext cx="5147564" cy="1169551"/>
          </a:xfrm>
          <a:prstGeom prst="rect">
            <a:avLst/>
          </a:prstGeom>
          <a:noFill/>
        </p:spPr>
        <p:txBody>
          <a:bodyPr wrap="none" lIns="91440" tIns="45720" rIns="91440" bIns="45720">
            <a:spAutoFit/>
          </a:bodyPr>
          <a:lstStyle/>
          <a:p>
            <a:pPr algn="ctr"/>
            <a:r>
              <a:rPr lang="en-US" sz="7000" dirty="0">
                <a:ln w="28575">
                  <a:solidFill>
                    <a:schemeClr val="tx1"/>
                  </a:solidFill>
                  <a:prstDash val="solid"/>
                </a:ln>
                <a:solidFill>
                  <a:srgbClr val="00B050"/>
                </a:solidFill>
                <a:effectLst>
                  <a:outerShdw blurRad="50800" dist="38100" algn="l" rotWithShape="0">
                    <a:prstClr val="black">
                      <a:alpha val="40000"/>
                    </a:prstClr>
                  </a:outerShdw>
                </a:effectLst>
                <a:latin typeface="MTF Jumpin' Jack" pitchFamily="2" charset="0"/>
              </a:rPr>
              <a:t>Journal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95" y="1321952"/>
            <a:ext cx="11061879" cy="5231249"/>
          </a:xfrm>
          <a:prstGeom prst="rect">
            <a:avLst/>
          </a:prstGeom>
        </p:spPr>
      </p:pic>
      <p:sp>
        <p:nvSpPr>
          <p:cNvPr id="3" name="TextBox 2"/>
          <p:cNvSpPr txBox="1"/>
          <p:nvPr/>
        </p:nvSpPr>
        <p:spPr>
          <a:xfrm>
            <a:off x="1664999" y="2119842"/>
            <a:ext cx="9047670" cy="3785652"/>
          </a:xfrm>
          <a:prstGeom prst="rect">
            <a:avLst/>
          </a:prstGeom>
          <a:noFill/>
        </p:spPr>
        <p:txBody>
          <a:bodyPr wrap="square" rtlCol="0">
            <a:spAutoFit/>
          </a:bodyPr>
          <a:lstStyle/>
          <a:p>
            <a:pPr marL="342900" indent="-342900">
              <a:buFont typeface="Arial" panose="020B0604020202020204" pitchFamily="34" charset="0"/>
              <a:buChar char="•"/>
            </a:pPr>
            <a:r>
              <a:rPr lang="en-US" sz="2700" dirty="0">
                <a:latin typeface="KG Love Somebody" panose="02000503000000020003" pitchFamily="2" charset="0"/>
              </a:rPr>
              <a:t>Imagine that you are alive during the Cold War. Write a journal entry as if you are experiencing one of the major events firsthand.</a:t>
            </a:r>
          </a:p>
          <a:p>
            <a:pPr marL="342900" indent="-342900">
              <a:buFont typeface="Arial" panose="020B0604020202020204" pitchFamily="34" charset="0"/>
              <a:buChar char="•"/>
            </a:pPr>
            <a:endParaRPr lang="en-US" sz="2700" dirty="0">
              <a:latin typeface="KG Love Somebody" panose="02000503000000020003" pitchFamily="2" charset="0"/>
            </a:endParaRPr>
          </a:p>
          <a:p>
            <a:pPr marL="342900" indent="-342900">
              <a:buFont typeface="Arial" panose="020B0604020202020204" pitchFamily="34" charset="0"/>
              <a:buChar char="•"/>
            </a:pPr>
            <a:r>
              <a:rPr lang="en-US" sz="2700" dirty="0">
                <a:latin typeface="KG Love Somebody" panose="02000503000000020003" pitchFamily="2" charset="0"/>
              </a:rPr>
              <a:t>Next, illustrate your entry.</a:t>
            </a:r>
          </a:p>
          <a:p>
            <a:pPr marL="342900" indent="-342900">
              <a:buFont typeface="Arial" panose="020B0604020202020204" pitchFamily="34" charset="0"/>
              <a:buChar char="•"/>
            </a:pPr>
            <a:endParaRPr lang="en-US" sz="2700" dirty="0">
              <a:latin typeface="KG Love Somebody" panose="02000503000000020003" pitchFamily="2" charset="0"/>
            </a:endParaRPr>
          </a:p>
          <a:p>
            <a:pPr marL="342900" indent="-342900">
              <a:buFont typeface="Arial" panose="020B0604020202020204" pitchFamily="34" charset="0"/>
              <a:buChar char="•"/>
            </a:pPr>
            <a:r>
              <a:rPr lang="en-US" sz="2700" dirty="0">
                <a:latin typeface="KG Love Somebody" panose="02000503000000020003" pitchFamily="2" charset="0"/>
              </a:rPr>
              <a:t>Choose ONE word that best summarizes your entry. This will be the caption of your illustration.</a:t>
            </a:r>
          </a:p>
          <a:p>
            <a:pPr marL="342900" indent="-342900">
              <a:buFont typeface="Arial" panose="020B0604020202020204" pitchFamily="34" charset="0"/>
              <a:buChar char="•"/>
            </a:pPr>
            <a:endParaRPr lang="en-US" sz="2400" dirty="0">
              <a:latin typeface="KG Love Somebody" panose="02000503000000020003" pitchFamily="2" charset="0"/>
            </a:endParaRPr>
          </a:p>
        </p:txBody>
      </p:sp>
    </p:spTree>
    <p:extLst>
      <p:ext uri="{BB962C8B-B14F-4D97-AF65-F5344CB8AC3E}">
        <p14:creationId xmlns:p14="http://schemas.microsoft.com/office/powerpoint/2010/main" val="2261850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rot="5400000">
            <a:off x="2644172" y="-1929396"/>
            <a:ext cx="6903655" cy="10762447"/>
          </a:xfrm>
          <a:prstGeom prst="rect">
            <a:avLst/>
          </a:prstGeom>
        </p:spPr>
      </p:pic>
    </p:spTree>
    <p:extLst>
      <p:ext uri="{BB962C8B-B14F-4D97-AF65-F5344CB8AC3E}">
        <p14:creationId xmlns:p14="http://schemas.microsoft.com/office/powerpoint/2010/main" val="8717226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5459" y="1146220"/>
            <a:ext cx="10715223" cy="4924425"/>
          </a:xfrm>
          <a:prstGeom prst="rect">
            <a:avLst/>
          </a:prstGeom>
          <a:noFill/>
          <a:ln w="38100">
            <a:solidFill>
              <a:schemeClr val="tx1"/>
            </a:solidFill>
            <a:prstDash val="dash"/>
          </a:ln>
        </p:spPr>
        <p:txBody>
          <a:bodyPr wrap="square" rtlCol="0">
            <a:spAutoFit/>
          </a:bodyPr>
          <a:lstStyle/>
          <a:p>
            <a:pPr algn="ctr"/>
            <a:r>
              <a:rPr lang="en-US" sz="8000" dirty="0">
                <a:latin typeface="Before Collapse" panose="02000500000000000000" pitchFamily="2" charset="0"/>
              </a:rPr>
              <a:t>Thank You!</a:t>
            </a:r>
          </a:p>
          <a:p>
            <a:pPr algn="ctr"/>
            <a:endParaRPr lang="en-US" dirty="0"/>
          </a:p>
          <a:p>
            <a:pPr algn="ctr"/>
            <a:r>
              <a:rPr lang="en-US" sz="3600" dirty="0">
                <a:latin typeface="KG Love Somebody" panose="02000503000000020003" pitchFamily="2" charset="0"/>
              </a:rPr>
              <a:t>Thank you for purchasing this product. Feel free to leave me feedback:</a:t>
            </a:r>
          </a:p>
          <a:p>
            <a:pPr algn="ctr"/>
            <a:r>
              <a:rPr lang="en-US" sz="3600" dirty="0">
                <a:latin typeface="KG Love Somebody" panose="02000503000000020003" pitchFamily="2" charset="0"/>
                <a:ea typeface="Calibri" panose="020F0502020204030204" pitchFamily="34" charset="0"/>
                <a:cs typeface="Arial" panose="020B0604020202020204" pitchFamily="34" charset="0"/>
                <a:hlinkClick r:id="rId2"/>
              </a:rPr>
              <a:t>http://www.teacherspayteachers.com/Store/Brain-Wrinkles</a:t>
            </a:r>
            <a:endParaRPr lang="en-US" sz="3600" dirty="0">
              <a:latin typeface="KG Love Somebody" panose="02000503000000020003" pitchFamily="2" charset="0"/>
              <a:ea typeface="Calibri" panose="020F0502020204030204" pitchFamily="34" charset="0"/>
              <a:cs typeface="Times New Roman" panose="02020603050405020304" pitchFamily="18" charset="0"/>
            </a:endParaRPr>
          </a:p>
          <a:p>
            <a:pPr algn="ctr"/>
            <a:endParaRPr lang="en-US" sz="3600" dirty="0">
              <a:latin typeface="KG Love Somebody" panose="02000503000000020003" pitchFamily="2" charset="0"/>
            </a:endParaRPr>
          </a:p>
          <a:p>
            <a:pPr algn="ctr"/>
            <a:r>
              <a:rPr lang="en-US" sz="3600" dirty="0">
                <a:latin typeface="KG Love Somebody" panose="02000503000000020003" pitchFamily="2" charset="0"/>
              </a:rPr>
              <a:t>~Ansley </a:t>
            </a:r>
            <a:r>
              <a:rPr lang="en-US" sz="3600" dirty="0">
                <a:latin typeface="KG Love Somebody" panose="02000503000000020003" pitchFamily="2" charset="0"/>
                <a:sym typeface="Wingdings" panose="05000000000000000000" pitchFamily="2" charset="2"/>
              </a:rPr>
              <a:t></a:t>
            </a:r>
            <a:endParaRPr lang="en-US" sz="3600" dirty="0">
              <a:latin typeface="KG Love Somebody" panose="02000503000000020003" pitchFamily="2" charset="0"/>
            </a:endParaRPr>
          </a:p>
        </p:txBody>
      </p:sp>
    </p:spTree>
    <p:extLst>
      <p:ext uri="{BB962C8B-B14F-4D97-AF65-F5344CB8AC3E}">
        <p14:creationId xmlns:p14="http://schemas.microsoft.com/office/powerpoint/2010/main" val="126767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i4_a3_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89" y="0"/>
            <a:ext cx="10217022"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28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8048</TotalTime>
  <Words>2494</Words>
  <Application>Microsoft Office PowerPoint</Application>
  <PresentationFormat>Widescreen</PresentationFormat>
  <Paragraphs>278</Paragraphs>
  <Slides>85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85</vt:i4>
      </vt:variant>
    </vt:vector>
  </HeadingPairs>
  <TitlesOfParts>
    <vt:vector size="98" baseType="lpstr">
      <vt:lpstr>Arial</vt:lpstr>
      <vt:lpstr>Before Collapse</vt:lpstr>
      <vt:lpstr>Berlin Sans FB</vt:lpstr>
      <vt:lpstr>Calibri</vt:lpstr>
      <vt:lpstr>Calibri Light</vt:lpstr>
      <vt:lpstr>Chocolate Covered Raindrops</vt:lpstr>
      <vt:lpstr>Courier New</vt:lpstr>
      <vt:lpstr>KG Love Somebody</vt:lpstr>
      <vt:lpstr>MTF Jumpin' Jack</vt:lpstr>
      <vt:lpstr>Times New Roman</vt:lpstr>
      <vt:lpstr>Verdana</vt:lpstr>
      <vt:lpstr>Wingdings</vt:lpstr>
      <vt:lpstr>Office Theme</vt:lpstr>
      <vt:lpstr>PowerPoint Presentation</vt:lpstr>
      <vt:lpstr>PowerPoint Presentation</vt:lpstr>
      <vt:lpstr>PowerPoint Presentation</vt:lpstr>
      <vt:lpstr>PowerPoint Presentation</vt:lpstr>
      <vt:lpstr>“Gulag”: large prison camp in Siberia.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Ben Schilling</cp:lastModifiedBy>
  <cp:revision>61</cp:revision>
  <dcterms:created xsi:type="dcterms:W3CDTF">2013-08-11T17:35:11Z</dcterms:created>
  <dcterms:modified xsi:type="dcterms:W3CDTF">2016-11-29T22:32:12Z</dcterms:modified>
</cp:coreProperties>
</file>