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8"/>
  </p:notesMasterIdLst>
  <p:sldIdLst>
    <p:sldId id="256" r:id="rId2"/>
    <p:sldId id="280" r:id="rId3"/>
    <p:sldId id="289" r:id="rId4"/>
    <p:sldId id="295" r:id="rId5"/>
    <p:sldId id="294" r:id="rId6"/>
    <p:sldId id="293" r:id="rId7"/>
    <p:sldId id="290" r:id="rId8"/>
    <p:sldId id="296" r:id="rId9"/>
    <p:sldId id="291" r:id="rId10"/>
    <p:sldId id="272" r:id="rId11"/>
    <p:sldId id="275" r:id="rId12"/>
    <p:sldId id="297" r:id="rId13"/>
    <p:sldId id="298" r:id="rId14"/>
    <p:sldId id="292" r:id="rId15"/>
    <p:sldId id="299" r:id="rId16"/>
    <p:sldId id="30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ockwell Extra Bol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ockwell Extra Bol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ockwell Extra Bol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ockwell Extra Bol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ockwell Extra Bold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Rockwell Extra Bold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Rockwell Extra Bold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Rockwell Extra Bold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Rockwell Extra Bol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17" autoAdjust="0"/>
  </p:normalViewPr>
  <p:slideViewPr>
    <p:cSldViewPr>
      <p:cViewPr>
        <p:scale>
          <a:sx n="118" d="100"/>
          <a:sy n="118" d="100"/>
        </p:scale>
        <p:origin x="-142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08" y="227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pPr>
              <a:defRPr/>
            </a:pPr>
            <a:fld id="{26F00A9E-5E55-4746-88DC-72D6F61987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617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9pPr>
          </a:lstStyle>
          <a:p>
            <a:pPr eaLnBrk="1" hangingPunct="1"/>
            <a:fld id="{BBBD498F-EF89-47FE-B3FB-BA1B58EEE8EC}" type="slidenum">
              <a:rPr lang="en-US" altLang="en-US" sz="1200" smtClean="0">
                <a:latin typeface="Times"/>
              </a:rPr>
              <a:pPr eaLnBrk="1" hangingPunct="1"/>
              <a:t>1</a:t>
            </a:fld>
            <a:endParaRPr lang="en-US" altLang="en-US" sz="1200" smtClean="0">
              <a:latin typeface="Time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9B660-F5BF-4606-BB0E-C6D1430859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098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28227-B480-42CF-925F-02CAE3D274CA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9434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86DC6-A2F0-413C-B78C-D13BAB036DCF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08909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11C4-A5A2-45FE-9534-A3E8C49BF9CD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72047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BEE21-EF15-4827-9F4C-4C62CA333AB9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898587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821ED-42D5-43D9-BDBF-BCE065F2A840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41908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85C04-7EB4-416B-BF4F-EFDF766D22C4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71851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AEFC0-2B07-4209-9EDE-0B223DCD559C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77051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0F6B0-7658-472F-AA31-A1700F05129C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46391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CD074-C16D-4A2D-B9B7-A0536213F4A3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51611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64829-C5CE-456D-8479-41559B4B40C3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863042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F1679B9B-B32A-4B45-A3C3-AFA463C698E9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0" r:id="rId2"/>
    <p:sldLayoutId id="2147483786" r:id="rId3"/>
    <p:sldLayoutId id="2147483781" r:id="rId4"/>
    <p:sldLayoutId id="2147483782" r:id="rId5"/>
    <p:sldLayoutId id="2147483783" r:id="rId6"/>
    <p:sldLayoutId id="2147483787" r:id="rId7"/>
    <p:sldLayoutId id="2147483788" r:id="rId8"/>
    <p:sldLayoutId id="2147483789" r:id="rId9"/>
    <p:sldLayoutId id="2147483784" r:id="rId10"/>
    <p:sldLayoutId id="21474837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0DF20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DF20D"/>
          </a:solidFill>
          <a:latin typeface="Berlin Sans FB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DF20D"/>
          </a:solidFill>
          <a:latin typeface="Berlin Sans FB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DF20D"/>
          </a:solidFill>
          <a:latin typeface="Berlin Sans FB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DF20D"/>
          </a:solidFill>
          <a:latin typeface="Berlin Sans FB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0DF20D"/>
          </a:solidFill>
          <a:latin typeface="Berlin Sans FB Dem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0DF20D"/>
          </a:solidFill>
          <a:latin typeface="Berlin Sans FB Dem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0DF20D"/>
          </a:solidFill>
          <a:latin typeface="Berlin Sans FB Dem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0DF20D"/>
          </a:solidFill>
          <a:latin typeface="Berlin Sans FB Demi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143000"/>
            <a:ext cx="8229600" cy="762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5400" dirty="0" smtClean="0">
                <a:solidFill>
                  <a:schemeClr val="accent1">
                    <a:satMod val="150000"/>
                  </a:schemeClr>
                </a:solidFill>
              </a:rPr>
              <a:t>Environmental Concerns of Canada</a:t>
            </a:r>
          </a:p>
        </p:txBody>
      </p:sp>
      <p:pic>
        <p:nvPicPr>
          <p:cNvPr id="8195" name="Picture 34" descr="MPj042860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71800"/>
            <a:ext cx="30861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The Canadian Shield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828800"/>
            <a:ext cx="6810375" cy="4297363"/>
          </a:xfrm>
        </p:spPr>
      </p:pic>
      <p:pic>
        <p:nvPicPr>
          <p:cNvPr id="17412" name="Picture 4" descr="C:\Documents and Settings\e200602727\Local Settings\Temporary Internet Files\Content.IE5\WMK3T05N\MCj0286871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237807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9144000" cy="57912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Extraction and Use of Resources on the Canadian Shield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52400" y="1774825"/>
            <a:ext cx="8763000" cy="4625975"/>
          </a:xfrm>
        </p:spPr>
        <p:txBody>
          <a:bodyPr/>
          <a:lstStyle/>
          <a:p>
            <a:pPr eaLnBrk="1" hangingPunct="1"/>
            <a:r>
              <a:rPr lang="en-US" smtClean="0"/>
              <a:t>Blasting &amp; digging with heavy machinery causes the land around mines to be damaged and the environment is often ruined</a:t>
            </a:r>
          </a:p>
          <a:p>
            <a:pPr eaLnBrk="1" hangingPunct="1"/>
            <a:r>
              <a:rPr lang="en-US" i="1" smtClean="0"/>
              <a:t>Slag</a:t>
            </a:r>
            <a:r>
              <a:rPr lang="en-US" smtClean="0"/>
              <a:t>, or leftover rock from the smelting process, is often dumped in any convenient place</a:t>
            </a:r>
          </a:p>
          <a:p>
            <a:pPr eaLnBrk="1" hangingPunct="1"/>
            <a:r>
              <a:rPr lang="en-US" smtClean="0"/>
              <a:t>Mining processes release harmful chemicals into the air, which causes acid rain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9460" name="Picture 2" descr="C:\Documents and Settings\e200602727\Local Settings\Temporary Internet Files\Content.IE5\2FRMPCFI\MCj0233394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180498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Extraction of Resources --           The Solution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Canada’s government has made new rules about mining</a:t>
            </a:r>
          </a:p>
          <a:p>
            <a:pPr lvl="1" eaLnBrk="1" hangingPunct="1"/>
            <a:r>
              <a:rPr lang="en-US" smtClean="0"/>
              <a:t>Some rules reduce the amount of pollution allowed in waterways</a:t>
            </a:r>
          </a:p>
          <a:p>
            <a:pPr lvl="1" eaLnBrk="1" hangingPunct="1"/>
            <a:r>
              <a:rPr lang="en-US" smtClean="0"/>
              <a:t>Government hopes to keep its fish alive and safe to eat</a:t>
            </a:r>
          </a:p>
        </p:txBody>
      </p:sp>
      <p:pic>
        <p:nvPicPr>
          <p:cNvPr id="20484" name="Picture 4" descr="C:\Documents and Settings\e200602727\Local Settings\Temporary Internet Files\Content.IE5\2FRMPCFI\MCj0290600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95800"/>
            <a:ext cx="1927225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Timber Industry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With almost half its land covered in forests, Canada is a leading producer of timber products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products include lumber, paper, plywood, and wood pulp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major timber-producing provinces include British Columbia, Quebec, and Ontario.</a:t>
            </a:r>
          </a:p>
          <a:p>
            <a:pPr eaLnBrk="1" hangingPunct="1"/>
            <a:endParaRPr lang="en-US" smtClean="0"/>
          </a:p>
        </p:txBody>
      </p:sp>
      <p:pic>
        <p:nvPicPr>
          <p:cNvPr id="21508" name="Picture 3" descr="C:\Documents and Settings\e200602727\Local Settings\Temporary Internet Files\Content.IE5\MO1LY2UO\MPj0437212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76800"/>
            <a:ext cx="2017713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Timber Industry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625975"/>
          </a:xfrm>
        </p:spPr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Citizens are concerned that logging is destroying the forests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Most timber companies cut all the trees in a given area, leaving large treeless gaps in the forest (called </a:t>
            </a:r>
            <a:r>
              <a:rPr lang="en-US" i="1" dirty="0" smtClean="0"/>
              <a:t>clear-cutting</a:t>
            </a:r>
            <a:r>
              <a:rPr lang="en-US" dirty="0" smtClean="0"/>
              <a:t>)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Reduces water quality, causes erosion, &amp; kills animals’ habitats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Heavy machinery leaves the forest              floor compacted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Makes it hard for new growth to start</a:t>
            </a:r>
            <a:endParaRPr lang="en-US" dirty="0"/>
          </a:p>
        </p:txBody>
      </p:sp>
      <p:pic>
        <p:nvPicPr>
          <p:cNvPr id="22532" name="Picture 2" descr="C:\Documents and Settings\e200602727\Local Settings\Temporary Internet Files\Content.IE5\03GPU0VY\MPj0437320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95800"/>
            <a:ext cx="1984375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Timber Industry – The Solution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4625975"/>
          </a:xfrm>
        </p:spPr>
        <p:txBody>
          <a:bodyPr/>
          <a:lstStyle/>
          <a:p>
            <a:pPr eaLnBrk="1" hangingPunct="1"/>
            <a:r>
              <a:rPr lang="en-US" smtClean="0"/>
              <a:t>Government and industry are working together to manage use of the forests:</a:t>
            </a:r>
          </a:p>
          <a:p>
            <a:pPr lvl="1" eaLnBrk="1" hangingPunct="1"/>
            <a:r>
              <a:rPr lang="en-US" smtClean="0"/>
              <a:t>Hundreds of millions of seedlings are planted each year</a:t>
            </a:r>
          </a:p>
          <a:p>
            <a:pPr lvl="1" eaLnBrk="1" hangingPunct="1"/>
            <a:r>
              <a:rPr lang="en-US" smtClean="0"/>
              <a:t>Billions of dollars are spent on managing and protecting the forests</a:t>
            </a:r>
          </a:p>
          <a:p>
            <a:pPr lvl="1" eaLnBrk="1" hangingPunct="1"/>
            <a:r>
              <a:rPr lang="en-US" smtClean="0"/>
              <a:t>Over $100 million is spent each year by the logging industry to protect wildlife &amp; their habitats</a:t>
            </a:r>
          </a:p>
        </p:txBody>
      </p:sp>
      <p:pic>
        <p:nvPicPr>
          <p:cNvPr id="23556" name="Picture 5" descr="C:\Documents and Settings\e200602727\Local Settings\Temporary Internet Files\Content.IE5\MO1LY2UO\MCj0437485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724400"/>
            <a:ext cx="1574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Environmental Issues in Canada</a:t>
            </a:r>
          </a:p>
        </p:txBody>
      </p:sp>
      <p:sp>
        <p:nvSpPr>
          <p:cNvPr id="921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 Acid Rain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2. Pollution of the Great Lakes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3. Extraction and Use of Natural Resources on the Canadian Shield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4. Timber Industry in Canada</a:t>
            </a:r>
          </a:p>
        </p:txBody>
      </p:sp>
      <p:pic>
        <p:nvPicPr>
          <p:cNvPr id="9220" name="Picture 6" descr="C:\Documents and Settings\e200602727\Local Settings\Temporary Internet Files\Content.IE5\2NHQQ2AA\MPj043735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241458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Acid Rain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625975"/>
          </a:xfrm>
        </p:spPr>
        <p:txBody>
          <a:bodyPr/>
          <a:lstStyle/>
          <a:p>
            <a:pPr eaLnBrk="1" hangingPunct="1"/>
            <a:r>
              <a:rPr lang="en-US" smtClean="0"/>
              <a:t>Coal-burning factories, cars, &amp; trucks release chemicals that pollute the air</a:t>
            </a:r>
          </a:p>
          <a:p>
            <a:pPr lvl="1" eaLnBrk="1" hangingPunct="1"/>
            <a:r>
              <a:rPr lang="en-US" smtClean="0"/>
              <a:t>The pollutants mix with water molecules in clouds and turn the water acidic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High levels of acid in rain can damage or kill trees and pollute lakes enough to kill fish</a:t>
            </a:r>
          </a:p>
          <a:p>
            <a:pPr eaLnBrk="1" hangingPunct="1"/>
            <a:r>
              <a:rPr lang="en-US" smtClean="0"/>
              <a:t>Houses, buildings, statues can also be damaged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0244" name="Picture 2" descr="C:\Documents and Settings\e200602727\Local Settings\Temporary Internet Files\Content.IE5\03GPU0VY\MCIN00477_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05400"/>
            <a:ext cx="15208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0"/>
            <a:ext cx="59436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Acid Rain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Southern Canada (near the Great Lakes region) experiences the highest levels of acid rain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50-75% of the pollution that causes acid rain actually comes from the US</a:t>
            </a:r>
          </a:p>
          <a:p>
            <a:pPr lvl="1" eaLnBrk="1" hangingPunct="1"/>
            <a:r>
              <a:rPr lang="en-US" smtClean="0"/>
              <a:t>Wind patterns tend to move the pollution from the US north into Canada</a:t>
            </a:r>
          </a:p>
        </p:txBody>
      </p:sp>
      <p:pic>
        <p:nvPicPr>
          <p:cNvPr id="12292" name="Picture 2" descr="C:\Documents and Settings\e200602727\Local Settings\Temporary Internet Files\Content.IE5\7W5SKI94\MCNA00595_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181600"/>
            <a:ext cx="1066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Acid Rain – The Solution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4625975"/>
          </a:xfrm>
        </p:spPr>
        <p:txBody>
          <a:bodyPr/>
          <a:lstStyle/>
          <a:p>
            <a:pPr eaLnBrk="1" hangingPunct="1"/>
            <a:r>
              <a:rPr lang="en-US" smtClean="0"/>
              <a:t>Canada’s government has done several things to reduce pollution:</a:t>
            </a:r>
          </a:p>
          <a:p>
            <a:pPr lvl="1" eaLnBrk="1" hangingPunct="1"/>
            <a:r>
              <a:rPr lang="en-US" smtClean="0"/>
              <a:t>They are building factories that don’t pollute the air</a:t>
            </a:r>
          </a:p>
          <a:p>
            <a:pPr lvl="1" eaLnBrk="1" hangingPunct="1"/>
            <a:r>
              <a:rPr lang="en-US" smtClean="0"/>
              <a:t>Laws have been passed that require cars to produce less pollution</a:t>
            </a:r>
          </a:p>
          <a:p>
            <a:pPr lvl="1" eaLnBrk="1" hangingPunct="1"/>
            <a:r>
              <a:rPr lang="en-US" smtClean="0"/>
              <a:t>They are encouraging people to walk or ride bikes/buses, rather than driving</a:t>
            </a:r>
          </a:p>
          <a:p>
            <a:pPr eaLnBrk="1" hangingPunct="1"/>
            <a:endParaRPr lang="en-US" smtClean="0"/>
          </a:p>
        </p:txBody>
      </p:sp>
      <p:pic>
        <p:nvPicPr>
          <p:cNvPr id="13316" name="Picture 3" descr="C:\Documents and Settings\e200602727\Local Settings\Temporary Internet Files\Content.IE5\JS6PGNB2\MCj0365694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57800"/>
            <a:ext cx="1379538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Pollution of the Great Lakes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625975"/>
          </a:xfrm>
        </p:spPr>
        <p:txBody>
          <a:bodyPr rtlCol="0">
            <a:normAutofit fontScale="92500"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1970s: Great Lakes had high levels of water pollution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Fishing was unsafe; tons of animals and plants were harmed or killed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Factories around the region used the lakes as a place to dump wastes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Factories also used the chemical </a:t>
            </a:r>
            <a:r>
              <a:rPr lang="en-US" i="1" dirty="0" smtClean="0"/>
              <a:t>phosphorus</a:t>
            </a:r>
            <a:r>
              <a:rPr lang="en-US" dirty="0" smtClean="0"/>
              <a:t> when producing things like toothpaste, fertilizer, pesticides, detergents, etc.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dirty="0" smtClean="0"/>
              <a:t>Really bad for lakes because it caused a rapid increase          in algae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05400"/>
            <a:ext cx="1111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Pollution of the Great Lakes –   The Solution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1971: Great Lakes Water Quality Agreement was signed by US and Canada (renewed in 2002)</a:t>
            </a:r>
          </a:p>
          <a:p>
            <a:pPr eaLnBrk="1" hangingPunct="1"/>
            <a:r>
              <a:rPr lang="en-US" smtClean="0"/>
              <a:t>Goal was to restore the lakes’ environment and prevent further damage</a:t>
            </a:r>
          </a:p>
          <a:p>
            <a:pPr lvl="1" eaLnBrk="1" hangingPunct="1"/>
            <a:r>
              <a:rPr lang="en-US" smtClean="0"/>
              <a:t>Working together to reduce amount of human wastes dumped in lakes</a:t>
            </a:r>
          </a:p>
          <a:p>
            <a:pPr lvl="1" eaLnBrk="1" hangingPunct="1"/>
            <a:r>
              <a:rPr lang="en-US" smtClean="0"/>
              <a:t>Working to make sure that chemicals              (like phosphorus) are not put into lakes</a:t>
            </a:r>
          </a:p>
        </p:txBody>
      </p:sp>
      <p:pic>
        <p:nvPicPr>
          <p:cNvPr id="15364" name="Picture 2" descr="C:\Documents and Settings\e200602727\Local Settings\Temporary Internet Files\Content.IE5\7W5SKI94\MCBD07914_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81600"/>
            <a:ext cx="1617663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Natural Resources on the Canadian Shield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Canadian Shield is a large area of thin, rocky soil that surrounds the Hudson Bay</a:t>
            </a:r>
          </a:p>
          <a:p>
            <a:pPr lvl="1" eaLnBrk="1" hangingPunct="1"/>
            <a:r>
              <a:rPr lang="en-US" smtClean="0"/>
              <a:t>Beneath the soil is one of Canada’s most valuable resources: minerals (gold, silver, copper, zinc, lead, iron ore, uranium, &amp; nickel)</a:t>
            </a:r>
          </a:p>
          <a:p>
            <a:pPr eaLnBrk="1" hangingPunct="1"/>
            <a:r>
              <a:rPr lang="en-US" smtClean="0"/>
              <a:t>Very important to Canada’s economy (mineral deposits and jobs)</a:t>
            </a:r>
          </a:p>
          <a:p>
            <a:pPr lvl="1" eaLnBrk="1" hangingPunct="1"/>
            <a:r>
              <a:rPr lang="en-US" smtClean="0"/>
              <a:t>1.5 million people make their living in the mining industry in this area</a:t>
            </a:r>
          </a:p>
          <a:p>
            <a:pPr eaLnBrk="1" hangingPunct="1"/>
            <a:endParaRPr lang="en-US" smtClean="0"/>
          </a:p>
        </p:txBody>
      </p:sp>
      <p:pic>
        <p:nvPicPr>
          <p:cNvPr id="16388" name="Picture 2" descr="C:\Documents and Settings\e200602727\Local Settings\Temporary Internet Files\Content.IE5\RV59TTH1\MMj0303400000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181600"/>
            <a:ext cx="109696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4">
      <a:dk1>
        <a:sysClr val="windowText" lastClr="000000"/>
      </a:dk1>
      <a:lt1>
        <a:sysClr val="window" lastClr="FFFFFF"/>
      </a:lt1>
      <a:dk2>
        <a:srgbClr val="9966FF"/>
      </a:dk2>
      <a:lt2>
        <a:srgbClr val="D4D4D6"/>
      </a:lt2>
      <a:accent1>
        <a:srgbClr val="33CC33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ustom 1">
      <a:majorFont>
        <a:latin typeface="Berlin Sans FB Demi"/>
        <a:ea typeface=""/>
        <a:cs typeface=""/>
      </a:majorFont>
      <a:minorFont>
        <a:latin typeface="Berlin Sans FB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9966FF"/>
    </a:dk2>
    <a:lt2>
      <a:srgbClr val="D4D4D6"/>
    </a:lt2>
    <a:accent1>
      <a:srgbClr val="33CC33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9966FF"/>
    </a:dk2>
    <a:lt2>
      <a:srgbClr val="D4D4D6"/>
    </a:lt2>
    <a:accent1>
      <a:srgbClr val="33CC33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1444</TotalTime>
  <Words>657</Words>
  <Application>Microsoft Office PowerPoint</Application>
  <PresentationFormat>On-screen Show (4:3)</PresentationFormat>
  <Paragraphs>68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Rockwell Extra Bold</vt:lpstr>
      <vt:lpstr>Arial</vt:lpstr>
      <vt:lpstr>Berlin Sans FB Demi</vt:lpstr>
      <vt:lpstr>Berlin Sans FB</vt:lpstr>
      <vt:lpstr>Wingdings 2</vt:lpstr>
      <vt:lpstr>Wingdings</vt:lpstr>
      <vt:lpstr>Wingdings 3</vt:lpstr>
      <vt:lpstr>Times New Roman</vt:lpstr>
      <vt:lpstr>Times</vt:lpstr>
      <vt:lpstr>Module</vt:lpstr>
      <vt:lpstr>Environmental Concerns of Canada</vt:lpstr>
      <vt:lpstr>Environmental Issues in Canada</vt:lpstr>
      <vt:lpstr>Acid Rain</vt:lpstr>
      <vt:lpstr>PowerPoint Presentation</vt:lpstr>
      <vt:lpstr>Acid Rain</vt:lpstr>
      <vt:lpstr>Acid Rain – The Solution</vt:lpstr>
      <vt:lpstr>Pollution of the Great Lakes</vt:lpstr>
      <vt:lpstr>Pollution of the Great Lakes –   The Solution</vt:lpstr>
      <vt:lpstr>Natural Resources on the Canadian Shield</vt:lpstr>
      <vt:lpstr>The Canadian Shield</vt:lpstr>
      <vt:lpstr>PowerPoint Presentation</vt:lpstr>
      <vt:lpstr>Extraction and Use of Resources on the Canadian Shield</vt:lpstr>
      <vt:lpstr>Extraction of Resources --           The Solution</vt:lpstr>
      <vt:lpstr>Timber Industry</vt:lpstr>
      <vt:lpstr>Timber Industry</vt:lpstr>
      <vt:lpstr>Timber Industry – The Solution</vt:lpstr>
    </vt:vector>
  </TitlesOfParts>
  <Company>Nebo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 Washington</dc:title>
  <dc:creator>Inst</dc:creator>
  <cp:lastModifiedBy>milbess</cp:lastModifiedBy>
  <cp:revision>71</cp:revision>
  <dcterms:created xsi:type="dcterms:W3CDTF">2001-01-11T23:15:49Z</dcterms:created>
  <dcterms:modified xsi:type="dcterms:W3CDTF">2012-01-09T01:06:06Z</dcterms:modified>
</cp:coreProperties>
</file>