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26"/>
  </p:notesMasterIdLst>
  <p:sldIdLst>
    <p:sldId id="256" r:id="rId4"/>
    <p:sldId id="277" r:id="rId5"/>
    <p:sldId id="258" r:id="rId6"/>
    <p:sldId id="260" r:id="rId7"/>
    <p:sldId id="265" r:id="rId8"/>
    <p:sldId id="261" r:id="rId9"/>
    <p:sldId id="267" r:id="rId10"/>
    <p:sldId id="276" r:id="rId11"/>
    <p:sldId id="268" r:id="rId12"/>
    <p:sldId id="262" r:id="rId13"/>
    <p:sldId id="257" r:id="rId14"/>
    <p:sldId id="263" r:id="rId15"/>
    <p:sldId id="264" r:id="rId16"/>
    <p:sldId id="270" r:id="rId17"/>
    <p:sldId id="271" r:id="rId18"/>
    <p:sldId id="272" r:id="rId19"/>
    <p:sldId id="279" r:id="rId20"/>
    <p:sldId id="280" r:id="rId21"/>
    <p:sldId id="281" r:id="rId22"/>
    <p:sldId id="275" r:id="rId23"/>
    <p:sldId id="273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0" autoAdjust="0"/>
    <p:restoredTop sz="93237" autoAdjust="0"/>
  </p:normalViewPr>
  <p:slideViewPr>
    <p:cSldViewPr>
      <p:cViewPr>
        <p:scale>
          <a:sx n="73" d="100"/>
          <a:sy n="73" d="100"/>
        </p:scale>
        <p:origin x="-166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0BE5-002F-4013-9DEA-F15AD8E0B3AF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B49A-F3CD-41E0-80DB-95855D7F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maps.com/farm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timemaps.com/hunter-gatherer" TargetMode="External"/><Relationship Id="rId5" Type="http://schemas.openxmlformats.org/officeDocument/2006/relationships/hyperlink" Target="http://www.timemaps.com/timemap/ancient-egypt-3500bc" TargetMode="External"/><Relationship Id="rId4" Type="http://schemas.openxmlformats.org/officeDocument/2006/relationships/hyperlink" Target="http://www.timemaps.com/origins-of-civilizatio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is from the Air Mountains</a:t>
            </a:r>
            <a:r>
              <a:rPr lang="en-US" baseline="0" dirty="0" smtClean="0"/>
              <a:t> in Niger. They found 828 engraved images (petroglyphs) that included: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 animals, in majority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bovids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giraffes, ostriches and antelopes, rare lions and rhinos and camels, 61 human figures, and 159 indeterminate figures.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Thought to have been created 10k to 8k years ago.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were carved using various methods – scraping and smoothing in areas, deep engraving for the outline, and low-relief carving (like a stamp) for the spots/dots.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Giraffe is 6.35 meters tall from ears to leg.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like Stonehenge (England), the Hall of Bulls (France), and Cave Creek (Arizona)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B49A-F3CD-41E0-80DB-95855D7F8F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http://www.timemaps.com/history/africa-3500bc</a:t>
            </a:r>
          </a:p>
          <a:p>
            <a:r>
              <a:rPr lang="en-US" dirty="0" smtClean="0"/>
              <a:t>Starts</a:t>
            </a:r>
            <a:r>
              <a:rPr lang="en-US" baseline="0" dirty="0" smtClean="0"/>
              <a:t> 3500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. and goes to 2005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map shows that various empires in Africa throughout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B49A-F3CD-41E0-80DB-95855D7F8F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area now covered by the Sahara desert is cooler and wetter than it is now, although at this date it is getting dryer. </a:t>
            </a:r>
          </a:p>
          <a:p>
            <a:endParaRPr lang="en-US" sz="1000" b="0" i="0" kern="1200" dirty="0" smtClean="0">
              <a:solidFill>
                <a:schemeClr val="tx1"/>
              </a:solidFill>
              <a:effectLst/>
              <a:latin typeface="Adobe Arabic" pitchFamily="18" charset="-78"/>
              <a:ea typeface="+mn-ea"/>
              <a:cs typeface="Adobe Arabic" pitchFamily="18" charset="-78"/>
            </a:endParaRPr>
          </a:p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Farming peoples are slowly spreading along the north African coast, and down the fertile strip of land along the river Nile is already home to a dense population of </a:t>
            </a:r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  <a:hlinkClick r:id="rId3" tooltip="farming"/>
              </a:rPr>
              <a:t>farmers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. </a:t>
            </a:r>
          </a:p>
          <a:p>
            <a:endParaRPr lang="en-US" sz="1000" b="0" i="0" kern="1200" dirty="0" smtClean="0">
              <a:solidFill>
                <a:schemeClr val="tx1"/>
              </a:solidFill>
              <a:effectLst/>
              <a:latin typeface="Adobe Arabic" pitchFamily="18" charset="-78"/>
              <a:ea typeface="+mn-ea"/>
              <a:cs typeface="Adobe Arabic" pitchFamily="18" charset="-78"/>
            </a:endParaRPr>
          </a:p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In this area, some </a:t>
            </a:r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  <a:hlinkClick r:id="rId4" tooltip="Origins of Civilization"/>
              </a:rPr>
              <a:t>powerful chiefdoms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 are now emerging which will, over the next few centuries, come under one ruler to form the </a:t>
            </a:r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  <a:hlinkClick r:id="rId5" tooltip="Ancient Egypt"/>
              </a:rPr>
              <a:t>kingdom of Egypt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.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the rest of sub-Saharan Africa, small groups of </a:t>
            </a:r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hunter gatherer"/>
              </a:rPr>
              <a:t>hunter-gatherers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mostly related to modern day San bushmen and Pygmy peoples, live in small, temporary encampments as they follow their prey and forage for nuts, berries and other nutritious plants. </a:t>
            </a:r>
          </a:p>
          <a:p>
            <a:endParaRPr lang="en-US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 rivers and lakes, settlements of fishermen are situated.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B49A-F3CD-41E0-80DB-95855D7F8F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1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Websites to use for information:</a:t>
            </a:r>
          </a:p>
          <a:p>
            <a:r>
              <a:rPr lang="en-US" dirty="0" smtClean="0"/>
              <a:t>http://www.slideshare.net/KMcClain/ancient-african-civilization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B49A-F3CD-41E0-80DB-95855D7F8F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http://www.anth.ucsb.edu/faculty/stsmith/research/nubia_history.html</a:t>
            </a:r>
          </a:p>
          <a:p>
            <a:endParaRPr lang="en-US" dirty="0" smtClean="0"/>
          </a:p>
          <a:p>
            <a:r>
              <a:rPr lang="en-US" dirty="0" smtClean="0"/>
              <a:t>http://wysinger.homestead.com/nubians.html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B49A-F3CD-41E0-80DB-95855D7F8F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http://www.findethiopiatours.com/historic_attractions.php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B49A-F3CD-41E0-80DB-95855D7F8F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1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http://www.sahistory.org.za/people-south-africa/xhosa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B49A-F3CD-41E0-80DB-95855D7F8F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3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8ACE8F5-9D74-4846-99B8-4E332206CDC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CE0B8BD-B110-4E75-A561-1DEB1C096F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lang="en-US" sz="40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0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A.) Response A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B.) Response B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C.) Response C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D.) Response D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E.) Response 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86000"/>
            <a:ext cx="3313355" cy="212463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Before  Europeans</a:t>
            </a:r>
            <a:br>
              <a:rPr lang="en-US" sz="4800" b="1" dirty="0" smtClean="0"/>
            </a:br>
            <a:r>
              <a:rPr lang="en-US" sz="4800" b="1" dirty="0" smtClean="0"/>
              <a:t>Came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63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638175" y="3047936"/>
            <a:ext cx="5943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Map of Aksum Empire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974334" cy="652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14"/>
            <a:ext cx="7024744" cy="1143000"/>
          </a:xfrm>
        </p:spPr>
        <p:txBody>
          <a:bodyPr/>
          <a:lstStyle/>
          <a:p>
            <a:r>
              <a:rPr lang="en-US" b="1" u="sng" dirty="0" err="1" smtClean="0"/>
              <a:t>Nok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6800"/>
            <a:ext cx="4648200" cy="5410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Mysteriously vanished around 300 AD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Thrived for centuries before</a:t>
            </a:r>
          </a:p>
          <a:p>
            <a:r>
              <a:rPr lang="en-US" sz="2800" b="1" dirty="0" smtClean="0"/>
              <a:t>Experts in Terracotta creations</a:t>
            </a:r>
          </a:p>
          <a:p>
            <a:pPr lvl="1"/>
            <a:r>
              <a:rPr lang="en-US" sz="2400" b="1" dirty="0" smtClean="0">
                <a:solidFill>
                  <a:schemeClr val="accent5"/>
                </a:solidFill>
              </a:rPr>
              <a:t>These varied from figurines to everyday items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Believed to be a highly civilized society</a:t>
            </a:r>
          </a:p>
          <a:p>
            <a:r>
              <a:rPr lang="en-US" sz="2800" b="1" dirty="0" smtClean="0"/>
              <a:t>Were miners, used tools made from iron</a:t>
            </a:r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70" y="2628"/>
            <a:ext cx="221833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02000"/>
            <a:ext cx="2667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76263"/>
            <a:ext cx="70008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1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024744" cy="1143000"/>
          </a:xfrm>
        </p:spPr>
        <p:txBody>
          <a:bodyPr/>
          <a:lstStyle/>
          <a:p>
            <a:r>
              <a:rPr lang="en-US" dirty="0" smtClean="0"/>
              <a:t>Xhosa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683" y="762000"/>
            <a:ext cx="6777317" cy="3508977"/>
          </a:xfrm>
        </p:spPr>
        <p:txBody>
          <a:bodyPr/>
          <a:lstStyle/>
          <a:p>
            <a:r>
              <a:rPr lang="en-US" dirty="0" smtClean="0"/>
              <a:t>Known for their beadwork</a:t>
            </a:r>
          </a:p>
          <a:p>
            <a:r>
              <a:rPr lang="en-US" dirty="0" smtClean="0"/>
              <a:t>King does not have absolute power</a:t>
            </a:r>
          </a:p>
          <a:p>
            <a:r>
              <a:rPr lang="en-US" dirty="0" smtClean="0"/>
              <a:t>Oral tradition</a:t>
            </a:r>
          </a:p>
          <a:p>
            <a:pPr lvl="1"/>
            <a:r>
              <a:rPr lang="en-US" dirty="0" smtClean="0"/>
              <a:t>Stories that have animal protagonist and human characters</a:t>
            </a:r>
          </a:p>
          <a:p>
            <a:pPr lvl="1"/>
            <a:r>
              <a:rPr lang="en-US" dirty="0" smtClean="0"/>
              <a:t>Poems, </a:t>
            </a:r>
            <a:r>
              <a:rPr lang="en-US" dirty="0" smtClean="0"/>
              <a:t>and songs are also important</a:t>
            </a:r>
          </a:p>
          <a:p>
            <a:r>
              <a:rPr lang="en-US" dirty="0" smtClean="0"/>
              <a:t>Cattle were important among them </a:t>
            </a:r>
          </a:p>
          <a:p>
            <a:pPr lvl="1"/>
            <a:r>
              <a:rPr lang="en-US" dirty="0" smtClean="0"/>
              <a:t>They were a symbol of wealth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84914"/>
            <a:ext cx="3276600" cy="210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6393"/>
            <a:ext cx="3886200" cy="281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3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3223708" cy="6172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Xhosa are still around today.</a:t>
            </a:r>
          </a:p>
          <a:p>
            <a:r>
              <a:rPr lang="en-US" sz="3000" dirty="0" smtClean="0"/>
              <a:t>Nelson Mandela was apart of the Xhosa tribe and was buried amongst his ancestors to become a protector</a:t>
            </a:r>
            <a:endParaRPr lang="en-US" sz="3000" dirty="0"/>
          </a:p>
        </p:txBody>
      </p:sp>
      <p:pic>
        <p:nvPicPr>
          <p:cNvPr id="6146" name="Picture 2" descr="http://www.stolaf.edu/people/lund/Xhosa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65" y="1600200"/>
            <a:ext cx="4724400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Madagascar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24744" cy="1143000"/>
          </a:xfrm>
        </p:spPr>
        <p:txBody>
          <a:bodyPr/>
          <a:lstStyle/>
          <a:p>
            <a:r>
              <a:rPr lang="en-US" dirty="0" smtClean="0"/>
              <a:t>Merina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295400"/>
            <a:ext cx="4343399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Known for their SE Asia similarities they were originally founded in the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There was no European contact until the French arrived 2 centuries later</a:t>
            </a:r>
          </a:p>
          <a:p>
            <a:r>
              <a:rPr lang="en-US" dirty="0" smtClean="0"/>
              <a:t>Belief in a type of mythology were spirits of ancestors, and a divine creator</a:t>
            </a:r>
          </a:p>
          <a:p>
            <a:pPr lvl="1"/>
            <a:r>
              <a:rPr lang="en-US" dirty="0" smtClean="0"/>
              <a:t>Known as Malagasy Mythology</a:t>
            </a:r>
          </a:p>
          <a:p>
            <a:r>
              <a:rPr lang="en-US" dirty="0" smtClean="0"/>
              <a:t>Cultivated rice and other farming methods.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876929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72" y="3010080"/>
            <a:ext cx="2857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14049"/>
            <a:ext cx="5562600" cy="707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Warm-Up: </a:t>
            </a:r>
            <a:r>
              <a:rPr lang="en-US" sz="2800" dirty="0" smtClean="0"/>
              <a:t>Topic : “Before they Came”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971800" cy="4953000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dirty="0" smtClean="0"/>
              <a:t>When you hear of Ancient Africa what do you think of?</a:t>
            </a:r>
          </a:p>
          <a:p>
            <a:pPr marL="525780" indent="-457200">
              <a:buAutoNum type="arabicPeriod"/>
            </a:pPr>
            <a:endParaRPr lang="en-US" dirty="0" smtClean="0"/>
          </a:p>
          <a:p>
            <a:pPr marL="525780" indent="-457200">
              <a:buAutoNum type="arabicPeriod"/>
            </a:pPr>
            <a:r>
              <a:rPr lang="en-US" dirty="0" smtClean="0"/>
              <a:t>Look at the picture…what do you see? Where do you think it is? &gt;&gt;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20" y="2057400"/>
            <a:ext cx="5631429" cy="37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6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b="1" dirty="0" smtClean="0"/>
              <a:t>Where is it From?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With a partner (or Solo) complete the worksheet</a:t>
            </a:r>
          </a:p>
          <a:p>
            <a:r>
              <a:rPr lang="en-US" b="1" dirty="0" smtClean="0"/>
              <a:t>Use the sheet of artifacts given to you (and your partner)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accent5"/>
                </a:solidFill>
              </a:rPr>
              <a:t>When you are finished write a short story or newspaper article about the artifacts you ‘found’</a:t>
            </a:r>
          </a:p>
          <a:p>
            <a:pPr lvl="1"/>
            <a:r>
              <a:rPr lang="en-US" b="1" dirty="0" smtClean="0"/>
              <a:t>Short story can take place anytime, and have any Point of View</a:t>
            </a:r>
          </a:p>
          <a:p>
            <a:pPr lvl="1"/>
            <a:r>
              <a:rPr lang="en-US" b="1" dirty="0" smtClean="0">
                <a:solidFill>
                  <a:schemeClr val="accent5"/>
                </a:solidFill>
              </a:rPr>
              <a:t>Newspaper article can take place of time of discovery, or at a later date.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81"/>
            <a:ext cx="6343650" cy="658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690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dirty="0" smtClean="0"/>
              <a:t>Before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49" y="1461011"/>
            <a:ext cx="8212651" cy="501598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Africa was covered in groups of </a:t>
            </a:r>
          </a:p>
          <a:p>
            <a:pPr lvl="1"/>
            <a:r>
              <a:rPr lang="en-US" sz="3600" dirty="0" smtClean="0"/>
              <a:t>hunters/gatherers</a:t>
            </a:r>
          </a:p>
          <a:p>
            <a:pPr lvl="1"/>
            <a:r>
              <a:rPr lang="en-US" sz="3600" dirty="0" smtClean="0"/>
              <a:t>And small farming groups</a:t>
            </a:r>
          </a:p>
          <a:p>
            <a:r>
              <a:rPr lang="en-US" sz="3600" b="1" dirty="0" smtClean="0">
                <a:solidFill>
                  <a:schemeClr val="accent5"/>
                </a:solidFill>
              </a:rPr>
              <a:t>Temporary encampments</a:t>
            </a:r>
          </a:p>
          <a:p>
            <a:r>
              <a:rPr lang="en-US" sz="3600" dirty="0" smtClean="0"/>
              <a:t>Sahara is cooler/more wet than it is now but is starting to get dry. </a:t>
            </a:r>
          </a:p>
          <a:p>
            <a:r>
              <a:rPr lang="en-US" sz="3600" b="1" dirty="0" smtClean="0">
                <a:solidFill>
                  <a:schemeClr val="accent5"/>
                </a:solidFill>
              </a:rPr>
              <a:t>Chiefdoms start to emerge along the Nile.</a:t>
            </a:r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6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"/>
            <a:ext cx="7024744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Nubia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4124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Also known as Kush = Land of Gold</a:t>
            </a:r>
          </a:p>
          <a:p>
            <a:r>
              <a:rPr lang="en-US" sz="2800" dirty="0" smtClean="0"/>
              <a:t>Thrived in Central Sudan 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Was covered in seasonal lakes, and savannas</a:t>
            </a:r>
          </a:p>
          <a:p>
            <a:r>
              <a:rPr lang="en-US" sz="2800" dirty="0" smtClean="0"/>
              <a:t>Lived a “settled” lifestyle 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Known for Iron Forging</a:t>
            </a:r>
          </a:p>
          <a:p>
            <a:r>
              <a:rPr lang="en-US" sz="2800" dirty="0" smtClean="0"/>
              <a:t>Known for having Great Natural Wealth  </a:t>
            </a:r>
          </a:p>
          <a:p>
            <a:pPr lvl="1"/>
            <a:r>
              <a:rPr lang="en-US" sz="2600" dirty="0" smtClean="0"/>
              <a:t>Prized by neighbors</a:t>
            </a:r>
          </a:p>
          <a:p>
            <a:r>
              <a:rPr lang="en-US" sz="2800" dirty="0" smtClean="0">
                <a:solidFill>
                  <a:schemeClr val="accent5"/>
                </a:solidFill>
              </a:rPr>
              <a:t>Bowmen warriors were fierce and feared</a:t>
            </a:r>
            <a:r>
              <a:rPr lang="en-US" dirty="0" smtClean="0">
                <a:solidFill>
                  <a:schemeClr val="accent5"/>
                </a:solidFill>
              </a:rPr>
              <a:t>	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92" y="2628900"/>
            <a:ext cx="332689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03368" y="2908904"/>
            <a:ext cx="6254536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dobe Heiti Std R" pitchFamily="34" charset="-128"/>
                <a:ea typeface="Adobe Heiti Std R" pitchFamily="34" charset="-128"/>
              </a:rPr>
              <a:t>Map of Nubia (Kush)</a:t>
            </a:r>
            <a:endParaRPr lang="en-US" sz="4400" b="1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278880" cy="696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68729"/>
            <a:ext cx="4038600" cy="1143000"/>
          </a:xfrm>
        </p:spPr>
        <p:txBody>
          <a:bodyPr/>
          <a:lstStyle/>
          <a:p>
            <a:r>
              <a:rPr lang="en-US" dirty="0" smtClean="0"/>
              <a:t>Aksum (Axum)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903"/>
            <a:ext cx="4267200" cy="5486400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Arises in 200 AD</a:t>
            </a:r>
          </a:p>
          <a:p>
            <a:r>
              <a:rPr lang="en-US" sz="2500" b="1" dirty="0" smtClean="0">
                <a:solidFill>
                  <a:schemeClr val="accent1"/>
                </a:solidFill>
              </a:rPr>
              <a:t>Largely Christian state </a:t>
            </a:r>
          </a:p>
          <a:p>
            <a:pPr lvl="1"/>
            <a:r>
              <a:rPr lang="en-US" sz="2500" b="1" dirty="0" smtClean="0"/>
              <a:t>Converted by those in the Byzantine Empire</a:t>
            </a:r>
          </a:p>
          <a:p>
            <a:r>
              <a:rPr lang="en-US" sz="2500" b="1" dirty="0" smtClean="0">
                <a:solidFill>
                  <a:schemeClr val="accent1"/>
                </a:solidFill>
              </a:rPr>
              <a:t>This will play an enormous part in the cultural and political life</a:t>
            </a:r>
          </a:p>
          <a:p>
            <a:r>
              <a:rPr lang="en-US" sz="2500" b="1" dirty="0" smtClean="0"/>
              <a:t>Controlled (briefly) the SW part of the Arabian Peninsula</a:t>
            </a:r>
          </a:p>
          <a:p>
            <a:r>
              <a:rPr lang="en-US" sz="2500" b="1" dirty="0" smtClean="0">
                <a:solidFill>
                  <a:schemeClr val="accent1"/>
                </a:solidFill>
              </a:rPr>
              <a:t>Major influence on Maritime Practices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296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6819"/>
            <a:ext cx="2715718" cy="36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1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1601</TotalTime>
  <Words>606</Words>
  <Application>Microsoft Office PowerPoint</Application>
  <PresentationFormat>On-screen Show (4:3)</PresentationFormat>
  <Paragraphs>98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Austin</vt:lpstr>
      <vt:lpstr>iRespondQuestionMaster</vt:lpstr>
      <vt:lpstr>iRespondGraphMaster</vt:lpstr>
      <vt:lpstr>Before  Europeans Came</vt:lpstr>
      <vt:lpstr>Warm-Up: Topic : “Before they Came”</vt:lpstr>
      <vt:lpstr>PowerPoint Presentation</vt:lpstr>
      <vt:lpstr>Before Civilization</vt:lpstr>
      <vt:lpstr>North Africa</vt:lpstr>
      <vt:lpstr>Nubia</vt:lpstr>
      <vt:lpstr>Map of Nubia (Kush)</vt:lpstr>
      <vt:lpstr>East Africa</vt:lpstr>
      <vt:lpstr>Aksum (Axum)</vt:lpstr>
      <vt:lpstr>Map of Aksum Empire</vt:lpstr>
      <vt:lpstr>West Africa</vt:lpstr>
      <vt:lpstr>Nok</vt:lpstr>
      <vt:lpstr>PowerPoint Presentation</vt:lpstr>
      <vt:lpstr>South Africa</vt:lpstr>
      <vt:lpstr>Xhosa</vt:lpstr>
      <vt:lpstr>PowerPoint Presentation</vt:lpstr>
      <vt:lpstr>Madagascar</vt:lpstr>
      <vt:lpstr>Merina</vt:lpstr>
      <vt:lpstr>PowerPoint Presentation</vt:lpstr>
      <vt:lpstr>Work Session</vt:lpstr>
      <vt:lpstr>Where is it From?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the Europeans</dc:title>
  <dc:creator>Atalanta</dc:creator>
  <cp:lastModifiedBy>Matthew Short</cp:lastModifiedBy>
  <cp:revision>24</cp:revision>
  <dcterms:created xsi:type="dcterms:W3CDTF">2014-01-11T21:47:04Z</dcterms:created>
  <dcterms:modified xsi:type="dcterms:W3CDTF">2014-01-14T20:21:43Z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