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20" r:id="rId4"/>
    <p:sldId id="351" r:id="rId5"/>
    <p:sldId id="352" r:id="rId6"/>
    <p:sldId id="287" r:id="rId7"/>
    <p:sldId id="327" r:id="rId8"/>
    <p:sldId id="341" r:id="rId9"/>
    <p:sldId id="330" r:id="rId10"/>
    <p:sldId id="339" r:id="rId11"/>
    <p:sldId id="331" r:id="rId12"/>
    <p:sldId id="333" r:id="rId13"/>
    <p:sldId id="348" r:id="rId14"/>
    <p:sldId id="342" r:id="rId15"/>
    <p:sldId id="332" r:id="rId16"/>
    <p:sldId id="307" r:id="rId17"/>
    <p:sldId id="335" r:id="rId18"/>
    <p:sldId id="343" r:id="rId19"/>
    <p:sldId id="334" r:id="rId20"/>
    <p:sldId id="346" r:id="rId21"/>
    <p:sldId id="336" r:id="rId22"/>
    <p:sldId id="345" r:id="rId23"/>
    <p:sldId id="337" r:id="rId24"/>
    <p:sldId id="350" r:id="rId25"/>
    <p:sldId id="338" r:id="rId26"/>
    <p:sldId id="347" r:id="rId27"/>
    <p:sldId id="357" r:id="rId28"/>
    <p:sldId id="356" r:id="rId29"/>
    <p:sldId id="349" r:id="rId30"/>
    <p:sldId id="353" r:id="rId31"/>
    <p:sldId id="360" r:id="rId32"/>
    <p:sldId id="361" r:id="rId33"/>
    <p:sldId id="363" r:id="rId34"/>
    <p:sldId id="364" r:id="rId35"/>
    <p:sldId id="359" r:id="rId36"/>
    <p:sldId id="358" r:id="rId37"/>
    <p:sldId id="325" r:id="rId38"/>
    <p:sldId id="32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666666"/>
    <a:srgbClr val="6CA9A3"/>
    <a:srgbClr val="869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4540-F158-4046-BD80-FA4FF59CD3B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16D6-956B-4769-B77B-F624E4CC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hyperlink" Target="http://www.teacherspayteachers.com/Product/Interactive-Social-Studies-Notebook-Kit-70-Printables-Activities-837565" TargetMode="Externa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www.teacherspayteachers.com/Store/Krista-Wallden" TargetMode="External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hyperlink" Target="http://www.teacherspayteachers.com/Store/Kimberly-Geswein-Fonts" TargetMode="External"/><Relationship Id="rId5" Type="http://schemas.openxmlformats.org/officeDocument/2006/relationships/hyperlink" Target="http://jwillustrations.com/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hyperlink" Target="http://www.teacherspayteachers.com/Store/Khrys-Bosland" TargetMode="External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1" y="268217"/>
            <a:ext cx="10635176" cy="63215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41949" y="1838036"/>
            <a:ext cx="9105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  <a:p>
            <a:pPr algn="ctr"/>
            <a:r>
              <a:rPr lang="en-US" sz="88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South Africa</a:t>
            </a:r>
            <a:endParaRPr lang="en-US" sz="88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6CA9A3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372" y="4603694"/>
            <a:ext cx="92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&amp; F.W. de Klerk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89" y="4930642"/>
            <a:ext cx="1645920" cy="1645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" y="365125"/>
            <a:ext cx="3657600" cy="33495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98" y="211120"/>
            <a:ext cx="214701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9" y="1844693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Bantu Authorities 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1951,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officials created the Bantu Authorities Act, which created “homelands” for black South Africans.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At this time, whites owned 80% of the land, although they only represented 10% of the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 of this law, 9 million South Africans were excluded from participating in the government.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allowed many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whites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grow wealthy and powerful, while millions of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blacks suffered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Afrikaners lived in up-scale neighborhoods while native South Africans lived in slums or in Bantustans.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were artificially created reservations (“homelands”) for native Africans to live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offered a poor quality of land and were unfit for the large populations forced to live there.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Africans were unable to leave their Bantustan without a passport.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8" y="1353236"/>
            <a:ext cx="5486400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" y="240271"/>
            <a:ext cx="4572000" cy="63407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333683"/>
            <a:ext cx="7315200" cy="45354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3031" y="5079177"/>
            <a:ext cx="4752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Black South Africans line up at the counter </a:t>
            </a:r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government office to get their new passbooks in Johannesburg, South Africa, April 7, 1960.</a:t>
            </a:r>
          </a:p>
        </p:txBody>
      </p:sp>
      <p:pic>
        <p:nvPicPr>
          <p:cNvPr id="8" name="Picture 6" descr="http://t1.gstatic.com/images?q=tbn:ANd9GcTgtJQGFm4YST5FUkUhYa2c2ZOlq5b3u8rviSrGKNGikWFqX3NpfqlNKBQ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898" y="809293"/>
            <a:ext cx="295026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3707" r="3344" b="4303"/>
          <a:stretch/>
        </p:blipFill>
        <p:spPr>
          <a:xfrm>
            <a:off x="7439031" y="3340914"/>
            <a:ext cx="4572000" cy="32986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7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A.N.C.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1950s, the African National Congress, or ANC, began to actively fight apartheid.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of the ANC was to increase rights of native Africans, although the group had no real power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ANC was declared illegal by the South African government and members were often arrested.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30" y="177038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0" y="2193925"/>
            <a:ext cx="5029200" cy="4475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0" y="380192"/>
            <a:ext cx="5486400" cy="38941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4165" y="4546242"/>
            <a:ext cx="527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 Members (Nelson Mandela, second from right)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Nelson 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Rolihlahla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Mandela was born on July 18, 1918 in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a member of the Thimbu tribe, and his father was chief of the city of </a:t>
            </a:r>
            <a:r>
              <a:rPr lang="en-US" sz="23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Mvezo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father died when he was 9, and he was sent to live with a tribal chief who took care of his education.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his first day of school, his teacher gave him the name of Nelson.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he was the first person in his family to attend school, he was an excellent student.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graduating college, he became a lawyer.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became a prominent member of the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African National Congress </a:t>
            </a:r>
            <a:r>
              <a:rPr lang="en-US" sz="23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participated in numerous ANC-led protests against apartheid.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" y="365125"/>
            <a:ext cx="59055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31" y="2601301"/>
            <a:ext cx="4572000" cy="39127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2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Sharpeville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admired Gandhi, who had used peaceful protests in India.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urged the ANC members to follow Gandhi’s beliefs in non-violent protests.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1960, a peaceful protest of apartheid at the town of Sharpeville turned violent as South African policemen fired on the protestors.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69 people were killed and 180 were wounded.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After this, the ANC and Mandela began to advocate more violent methods of protesting the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699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</a:p>
          <a:p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SS7H1 The student will analyze continuity and change in Africa leading to the 21st century.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creation and end of apartheid in South Africa and the roles of Nelson Mandela and F.W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de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Klerk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38" y="1768153"/>
            <a:ext cx="7498080" cy="49946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" y="159100"/>
            <a:ext cx="5486400" cy="37207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Im</a:t>
            </a:r>
            <a:r>
              <a:rPr lang="en-US" sz="88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prisoned</a:t>
            </a:r>
            <a:endParaRPr lang="en-US" sz="8800" b="1" cap="none" spc="0" dirty="0" smtClean="0">
              <a:ln w="38100">
                <a:solidFill>
                  <a:schemeClr val="bg1"/>
                </a:solidFill>
                <a:prstDash val="solid"/>
              </a:ln>
              <a:solidFill>
                <a:srgbClr val="666666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551" y="1636633"/>
            <a:ext cx="104450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1962, Mandela was captured and accused of sabotage and plotting to overthrow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1964, at the age of 46, he was found guilty and sentenced to life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was sent to prison on 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Robben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Island.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There, he had to do hard labor and was allowed one visitor every six months.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365125"/>
            <a:ext cx="5429250" cy="3990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2" y="2161238"/>
            <a:ext cx="5943600" cy="4463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F.W. de Klerk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F.W. de Klerk came to power in South Africa and began to dismantle the apartheid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Almost immediately, de Klerk renounced the ban on the ANC and announced that Mandela would be released from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1990, Mandela was pardoned by de Klerk and became a free man after serving 27 years in prison.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45611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438" y="583975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 Released from Prison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3" y="1297828"/>
            <a:ext cx="6400800" cy="42623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7750"/>
            <a:ext cx="4324350" cy="4762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487981"/>
            <a:ext cx="1044501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President de Klerk worked from within the government to end apartheid, while Mandela resumed his position as president of the ANC, and worked to end apartheid from the outside.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1993, de Klerk and Mandela shared the Nobel Peace Prize for moving the country peacefully to a nonracial democracy.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1994, South Africa held its first election open to all races.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was elected the first black president of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875"/>
            <a:ext cx="5486400" cy="4286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41647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Mandela, 1992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1575" y="5572125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Mandela Voting,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8346"/>
            <a:ext cx="5486400" cy="37213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3" y="1127841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Waiting in line to vote, 1994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4" y="1589506"/>
            <a:ext cx="6400800" cy="42572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" y="1791484"/>
            <a:ext cx="5962650" cy="3714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7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795064"/>
            <a:ext cx="104450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Despite having a stable democratic government and the strongest economy in Africa, South Africa still has major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still economic inequality and poverty throughout the country.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 wealth is concentrated in predominately white urban areas.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rural areas </a:t>
            </a:r>
            <a:r>
              <a:rPr lang="en-US" sz="280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 </a:t>
            </a:r>
            <a:r>
              <a:rPr lang="en-US" sz="280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blacks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predominate are still terribly poor.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082" y="6048673"/>
            <a:ext cx="561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</a:t>
            </a:r>
          </a:p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July 18, 1918 – December 5, 2013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98" y="365125"/>
            <a:ext cx="420560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03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Apartheid Questions handout for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each student.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answer the questions while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discussing the presentation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Afterwards, check and share answers as a class.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46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Capturing Apartheid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Capturing Apartheid handout for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each student.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In the camera lens, the students will draw one of the events from the apartheid era in South Africa. In </a:t>
            </a:r>
            <a:r>
              <a:rPr lang="en-US" sz="320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textbox,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will write a paragraph from their perspective of the event—as if they were right there capturing the picture.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367" y="786842"/>
            <a:ext cx="11487954" cy="585216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1780" y="1004552"/>
            <a:ext cx="5692462" cy="552503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0531" y="1161030"/>
            <a:ext cx="5394960" cy="52120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38036" y="1061162"/>
            <a:ext cx="2331076" cy="49203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956059" y="1004552"/>
            <a:ext cx="548640" cy="5486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1138036" y="193183"/>
            <a:ext cx="2331076" cy="593659"/>
          </a:xfrm>
          <a:prstGeom prst="trapezoid">
            <a:avLst/>
          </a:prstGeom>
          <a:solidFill>
            <a:srgbClr val="E7E6E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5119" y="1721261"/>
            <a:ext cx="4807039" cy="474967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2496" y="32547"/>
            <a:ext cx="5919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7E6E6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Capturing Apartheid</a:t>
            </a:r>
            <a:endParaRPr lang="en-US" sz="4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7E6E6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569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Facebook</a:t>
            </a:r>
          </a:p>
          <a:p>
            <a:endParaRPr lang="en-US" sz="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ive each student a copy of the blank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acebook handout and project the direction slide onto the screen. I like to leave this up while the students work so that they know exactly what goes in each 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should create a profile as if they are  either Nelson Mandela or F.W. de Klerk during (or right after) the apartheid era.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6" y="665247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04911"/>
          </a:xfrm>
          <a:prstGeom prst="rect">
            <a:avLst/>
          </a:prstGeom>
          <a:solidFill>
            <a:srgbClr val="4A6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" y="48185"/>
            <a:ext cx="12161520" cy="508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9434" y="97421"/>
            <a:ext cx="942535" cy="373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46" y="765638"/>
            <a:ext cx="3022214" cy="3200400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589" y="4105666"/>
          <a:ext cx="3028462" cy="2560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84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Name: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Age: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Birthday: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Location: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19" t="4641" r="1281" b="7101"/>
          <a:stretch/>
        </p:blipFill>
        <p:spPr>
          <a:xfrm>
            <a:off x="3221502" y="801858"/>
            <a:ext cx="6428935" cy="1223889"/>
          </a:xfrm>
          <a:prstGeom prst="rect">
            <a:avLst/>
          </a:prstGeom>
          <a:ln w="38100">
            <a:solidFill>
              <a:srgbClr val="4A66A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791111" y="1114986"/>
            <a:ext cx="2302407" cy="3080825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026" y="676275"/>
            <a:ext cx="1552575" cy="390525"/>
          </a:xfrm>
          <a:prstGeom prst="rect">
            <a:avLst/>
          </a:prstGeom>
          <a:ln>
            <a:solidFill>
              <a:srgbClr val="4A66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973993" y="1301102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73993" y="2274313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73993" y="3260870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832124" y="18288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32124" y="2820607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32124" y="3846463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746" y="4063462"/>
            <a:ext cx="3022214" cy="2560320"/>
          </a:xfrm>
          <a:prstGeom prst="rect">
            <a:avLst/>
          </a:prstGeom>
          <a:noFill/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91111" y="4705885"/>
            <a:ext cx="2302406" cy="2053481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6267" y="2147705"/>
            <a:ext cx="6431269" cy="1596652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19168" y="3878000"/>
            <a:ext cx="6431268" cy="1369249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21502" y="5359791"/>
            <a:ext cx="6428934" cy="1399576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9635" y="534757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fighting against…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9634" y="386985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believe in…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6266" y="2123850"/>
            <a:ext cx="643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important things that you should know about me…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51" y="4269797"/>
            <a:ext cx="856923" cy="365760"/>
          </a:xfrm>
          <a:prstGeom prst="rect">
            <a:avLst/>
          </a:prstGeom>
          <a:ln>
            <a:solidFill>
              <a:srgbClr val="4A66A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9917722" y="57802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917719" y="477495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005618" y="477282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991544" y="57802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51" y="3561477"/>
            <a:ext cx="470263" cy="365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200271" y="1772528"/>
            <a:ext cx="420858" cy="2415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6754" y="3468239"/>
            <a:ext cx="420858" cy="2415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6754" y="4985918"/>
            <a:ext cx="420858" cy="2415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7915" y="6455615"/>
            <a:ext cx="420858" cy="2415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239685" y="1212727"/>
            <a:ext cx="583691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on your mind?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48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6" y="665247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04911"/>
          </a:xfrm>
          <a:prstGeom prst="rect">
            <a:avLst/>
          </a:prstGeom>
          <a:solidFill>
            <a:srgbClr val="4A6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" y="48185"/>
            <a:ext cx="12161520" cy="508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9434" y="97421"/>
            <a:ext cx="942535" cy="373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46" y="765638"/>
            <a:ext cx="3022214" cy="3200400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589" y="4105666"/>
          <a:ext cx="3028462" cy="2560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84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Name: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Age: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Birthday: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Location:</a:t>
                      </a:r>
                    </a:p>
                    <a:p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19" t="4641" r="1281" b="7101"/>
          <a:stretch/>
        </p:blipFill>
        <p:spPr>
          <a:xfrm>
            <a:off x="3221502" y="801858"/>
            <a:ext cx="6428935" cy="1223889"/>
          </a:xfrm>
          <a:prstGeom prst="rect">
            <a:avLst/>
          </a:prstGeom>
          <a:ln w="38100">
            <a:solidFill>
              <a:srgbClr val="4A66A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791111" y="1114986"/>
            <a:ext cx="2302407" cy="3080825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026" y="676275"/>
            <a:ext cx="1552575" cy="390525"/>
          </a:xfrm>
          <a:prstGeom prst="rect">
            <a:avLst/>
          </a:prstGeom>
          <a:ln>
            <a:solidFill>
              <a:srgbClr val="4A66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973993" y="1301102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73993" y="2274313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73993" y="3260870"/>
            <a:ext cx="801859" cy="73152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832124" y="182880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32124" y="2820607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32124" y="3846463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746" y="4063462"/>
            <a:ext cx="3022214" cy="2560320"/>
          </a:xfrm>
          <a:prstGeom prst="rect">
            <a:avLst/>
          </a:prstGeom>
          <a:noFill/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91111" y="4705885"/>
            <a:ext cx="2302406" cy="2053481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6267" y="2147705"/>
            <a:ext cx="6431269" cy="1596652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19168" y="3878000"/>
            <a:ext cx="6431268" cy="1369249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21502" y="5359791"/>
            <a:ext cx="6428934" cy="1399576"/>
          </a:xfrm>
          <a:prstGeom prst="rect">
            <a:avLst/>
          </a:prstGeom>
          <a:solidFill>
            <a:schemeClr val="bg1"/>
          </a:solidFill>
          <a:ln w="38100"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9635" y="534757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fighting against…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9634" y="386985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believe in…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6266" y="2123850"/>
            <a:ext cx="643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important things that you should know about me…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51" y="4269797"/>
            <a:ext cx="856923" cy="365760"/>
          </a:xfrm>
          <a:prstGeom prst="rect">
            <a:avLst/>
          </a:prstGeom>
          <a:ln>
            <a:solidFill>
              <a:srgbClr val="4A66A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9917722" y="57802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917719" y="477495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005618" y="477282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991544" y="57802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4A6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51" y="3561477"/>
            <a:ext cx="470263" cy="365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200271" y="1772528"/>
            <a:ext cx="420858" cy="2415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6754" y="3468239"/>
            <a:ext cx="420858" cy="2415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6754" y="4985918"/>
            <a:ext cx="420858" cy="2415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/>
          <a:srcRect l="53195" t="11952"/>
          <a:stretch/>
        </p:blipFill>
        <p:spPr>
          <a:xfrm>
            <a:off x="9197915" y="6455615"/>
            <a:ext cx="420858" cy="241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121" y="1750746"/>
            <a:ext cx="143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Draw a picture of the person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2588" y="1392825"/>
            <a:ext cx="384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Write a status about something the person </a:t>
            </a:r>
            <a:r>
              <a:rPr lang="en-US" i="1" dirty="0" smtClean="0">
                <a:solidFill>
                  <a:srgbClr val="FF0000"/>
                </a:solidFill>
              </a:rPr>
              <a:t>could</a:t>
            </a:r>
            <a:r>
              <a:rPr lang="en-US" dirty="0" smtClean="0">
                <a:solidFill>
                  <a:srgbClr val="FF0000"/>
                </a:solidFill>
              </a:rPr>
              <a:t> be doing.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634" y="2631593"/>
            <a:ext cx="636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are important things that we should know about the person? Write a status about those things.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568" y="4403494"/>
            <a:ext cx="638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Write a status about the person’s goals and beliefs.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8381" y="5829446"/>
            <a:ext cx="636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Write a status about what the person does NOT believe 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1539" y="102375"/>
            <a:ext cx="431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Name of a related person, place, group,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48374" y="103398"/>
            <a:ext cx="20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711989" y="4772826"/>
            <a:ext cx="131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Draw picture of possible friend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33795" y="6128368"/>
            <a:ext cx="13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#3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66377" y="6118051"/>
            <a:ext cx="13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#4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89900" y="5101573"/>
            <a:ext cx="13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#2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37182" y="1224375"/>
            <a:ext cx="1317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Draw picture of something that represents the person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12891" y="2572129"/>
            <a:ext cx="13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#2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17580" y="3455970"/>
            <a:ext cx="13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#3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67640" y="1518119"/>
            <a:ext cx="131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Write the name of 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67640" y="2527841"/>
            <a:ext cx="131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Write the name of 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67640" y="3540096"/>
            <a:ext cx="131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Write the name of it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66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Ticket Out the Door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#Summary Ticket Out the Door for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each student.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(There are 4 to a page.)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write a hashtag for the important vocabulary words on the ticket. They may write more than one for each word.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Example: Mandela: #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nevergiveup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#</a:t>
            </a:r>
            <a:r>
              <a:rPr lang="en-US" sz="3200" dirty="0" err="1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equalrightsforall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6035040" cy="338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38" y="125436"/>
            <a:ext cx="5852160" cy="3108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8173" y="198544"/>
            <a:ext cx="5669280" cy="29260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46894" y="319773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3" y="662411"/>
            <a:ext cx="5669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Write a hashtag for each of the following terms:</a:t>
            </a:r>
            <a:endParaRPr lang="en-US" sz="1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@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@Apartheid: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@Nelson Mandela: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@Sharpeville: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@F.W. de Klerk: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0519" y="122701"/>
            <a:ext cx="270458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#Summary</a:t>
            </a:r>
            <a:endParaRPr lang="en-US" sz="3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7E6E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443952"/>
            <a:ext cx="6035040" cy="338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" y="3569388"/>
            <a:ext cx="5852160" cy="3108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8175" y="3642496"/>
            <a:ext cx="5669280" cy="29260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-46892" y="6641683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175" y="4106363"/>
            <a:ext cx="5669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Write a hashtag for each of the following terms:</a:t>
            </a:r>
            <a:endParaRPr lang="en-US" sz="1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@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@Apartheid: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@Nelson Mandela: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@Sharpeville: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@F.W. de Klerk: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50521" y="3566653"/>
            <a:ext cx="270458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#Summary</a:t>
            </a:r>
            <a:endParaRPr lang="en-US" sz="3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7E6E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6960" y="0"/>
            <a:ext cx="6035040" cy="338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48400" y="125436"/>
            <a:ext cx="5852160" cy="3108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25135" y="198544"/>
            <a:ext cx="5669280" cy="29260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10068" y="319773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5135" y="662411"/>
            <a:ext cx="5669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Write a hashtag for each of the following terms:</a:t>
            </a:r>
            <a:endParaRPr lang="en-US" sz="1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@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@Apartheid: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@Nelson Mandela: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@Sharpeville: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@F.W. de Klerk: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07481" y="122701"/>
            <a:ext cx="270458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#Summary</a:t>
            </a:r>
            <a:endParaRPr lang="en-US" sz="3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7E6E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56960" y="3443952"/>
            <a:ext cx="6035040" cy="338328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48400" y="3569388"/>
            <a:ext cx="5852160" cy="3108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25135" y="3642496"/>
            <a:ext cx="5669280" cy="29260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10068" y="6641683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5135" y="4106363"/>
            <a:ext cx="5669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Directions: Write a hashtag for each of the following terms:</a:t>
            </a:r>
            <a:endParaRPr lang="en-US" sz="1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@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@Apartheid: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@Nelson Mandela: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@Sharpeville:</a:t>
            </a: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@F.W. de Klerk: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07481" y="3566653"/>
            <a:ext cx="270458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#Summary</a:t>
            </a:r>
            <a:endParaRPr lang="en-US" sz="34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7E6E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9135" y="365760"/>
            <a:ext cx="10972800" cy="61264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575" y="457200"/>
            <a:ext cx="10789920" cy="5943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3690" y="457200"/>
            <a:ext cx="6564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B5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6" y="656807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726" y="1728171"/>
            <a:ext cx="10550769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you so much for downloading this file. I sincerely hope you find it helpful and that your students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learn a lot from it!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 look forward to reading your feedback in my store.</a:t>
            </a: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teach social studies topics in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creative, engaging, and hands-on ways.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</a:t>
            </a: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of luck to you 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school year,</a:t>
            </a:r>
          </a:p>
          <a:p>
            <a:r>
              <a:rPr lang="en-US" sz="3600" dirty="0" smtClean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  <a:endParaRPr lang="en-US" sz="3600" dirty="0">
              <a:solidFill>
                <a:srgbClr val="0AB5AC"/>
              </a:solidFill>
              <a:latin typeface="KG Eyes Wide Open" panose="02000506000000020004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3" y="475488"/>
            <a:ext cx="1492656" cy="1463040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24" y="3538728"/>
            <a:ext cx="2003773" cy="2651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57" y="3952046"/>
            <a:ext cx="2743200" cy="17814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7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082" y="228600"/>
            <a:ext cx="11548906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666" y="344773"/>
            <a:ext cx="11302583" cy="612648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9097" y="457200"/>
            <a:ext cx="641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B5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15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43" y="431442"/>
            <a:ext cx="1306074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823" y="1663776"/>
            <a:ext cx="111554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2014 Brain Wrinkles. Your download includes a limited use license from Brain Wrinkles. The purchaser may use the resource for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600" dirty="0" smtClean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endParaRPr lang="en-US" sz="5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Copyright 2014. Brain Wrinkles. All rights reserved. Permission is granted to copy pages specifically designed for student or teacher use by the </a:t>
            </a:r>
            <a:r>
              <a:rPr lang="en-US" sz="12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).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r>
              <a:rPr lang="en-US" sz="3600" dirty="0" smtClean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  <a:endParaRPr lang="en-US" sz="3600" dirty="0">
              <a:solidFill>
                <a:srgbClr val="0AB5AC"/>
              </a:solidFill>
              <a:latin typeface="KG Eyes Wide Open" panose="02000506000000020004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797" y="5317234"/>
            <a:ext cx="1119010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2633" y="5121995"/>
            <a:ext cx="5450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308" y="5490766"/>
            <a:ext cx="921328" cy="914400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50" y="5584360"/>
            <a:ext cx="1196454" cy="77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6466" y="5501661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4" y="5489524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394836" y="3013418"/>
            <a:ext cx="64524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Apartheid Questions</a:t>
            </a:r>
            <a:endParaRPr lang="en-US" sz="44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034276" y="-2586071"/>
            <a:ext cx="64008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European powers colonized South Africa?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Which political party came to power in South Africa in 1948?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were the apartheid laws?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the apartheid laws impact lives?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did the Bantu Authorities Act do in 1952?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African National Congress?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Nelson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Sharpeville Massacre?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South Africa’s government react to the ANC and Mandela?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Mandela’s prison experience: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F.W. de Klerk?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he change South African policy?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Why did de Klerk and Mandela win the Nobel Peace Prize?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significant about the year 1994?</a:t>
            </a:r>
          </a:p>
          <a:p>
            <a:pPr marL="342900" indent="-342900">
              <a:buAutoNum type="arabicPeriod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South Africa like today?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8242521" y="2674866"/>
            <a:ext cx="64524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Apartheid Questions</a:t>
            </a:r>
          </a:p>
          <a:p>
            <a:pPr algn="ctr"/>
            <a:r>
              <a:rPr lang="en-US" sz="44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KEY</a:t>
            </a:r>
            <a:endParaRPr lang="en-US" sz="44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695721" y="-2431506"/>
            <a:ext cx="6400800" cy="1171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Which European powers colonized South Africa?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Dutch and British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Which political party came to power in South Africa in 1948?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were the apartheid laws?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series of segregationist laws set up by whites in government 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the apartheid laws impact lives?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restricted where blacks could live, work, go to the bathroom, sit, travel, eat, etc. Blacks could not participate in government.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did the Bantu Authorities Act do in 1952?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Set up poor quality homelands for blacks; couldn’t leave homeland without a passport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African National Congress?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of the main groups that fought against apartheid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Nelson Mandela?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 educated lawyer who was a member of the ANC and protested apartheid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was the Sharpeville Massacre?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peaceful protest that turned violent when policemen opened fire—killing 69 and wounding 120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South Africa’s government react to the ANC and Mandela?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declared the ANC illegal and Mandela was captured and sentenced to life in prison.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Mandela’s prison experience: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had to do hard labor, one visitor every 6 months, 27 years in prison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Who was F.W. de Klerk?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president of South Africa in 1989, worked to dismantle apartheid laws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did he change South African policy?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Renounced the ban on the ANC, pardoned Mandela and other ANC leaders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Why did de Klerk and Mandela win the Nobel Peace Prize?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peacefully moved the country to a nonracial democracy</a:t>
            </a: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significant about the year 1994? </a:t>
            </a:r>
            <a:r>
              <a:rPr lang="en-US" sz="17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had its first election open to all races; Mandela was elected first black president of South Africa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is South Africa like today? </a:t>
            </a:r>
            <a:r>
              <a:rPr lang="en-US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Democratic, strongest economy in Africa, still has economic inequality and poverty</a:t>
            </a:r>
            <a:endParaRPr lang="en-US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1600s, the British and the Dutch colonized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More European settlers came to South Africa than to anywhere else on the continent.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 was eventually seized by the British from the Dutch settlers (after the Boer War).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1910, Great Britain established the Union of South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 and it became part of the British commonwealth.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ower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only given to whites.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36633"/>
            <a:ext cx="104450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a new political party, the National Party, came to power and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voted to implement a series of restrictive segregationist laws, known collectively as </a:t>
            </a:r>
            <a:r>
              <a:rPr lang="en-US" sz="30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Party enforced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through legislation across South Africa.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was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social and political policy of racial segregation and discrimination.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Afrikaans (the language of white South Africans), apartheid means “apartness”.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" y="365125"/>
            <a:ext cx="4572000" cy="45066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3" y="1799619"/>
            <a:ext cx="6400800" cy="48247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326296"/>
            <a:ext cx="330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Party, 1948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034" y="1537694"/>
            <a:ext cx="104450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policy of apartheid took a strong hold in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separated South Africa into whites and non-whites, restricting where blacks could live, work, travel, sit, go to the bathroom, eat,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Under apartheid, blacks could not vote or participate in government.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remind you of??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8779</TotalTime>
  <Words>2380</Words>
  <Application>Microsoft Office PowerPoint</Application>
  <PresentationFormat>Widescreen</PresentationFormat>
  <Paragraphs>371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Leelawadee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Dye, Michael D</cp:lastModifiedBy>
  <cp:revision>80</cp:revision>
  <dcterms:created xsi:type="dcterms:W3CDTF">2013-09-19T22:01:31Z</dcterms:created>
  <dcterms:modified xsi:type="dcterms:W3CDTF">2016-01-11T21:38:07Z</dcterms:modified>
</cp:coreProperties>
</file>